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 id="2147483724" r:id="rId4"/>
    <p:sldMasterId id="2147483736" r:id="rId5"/>
    <p:sldMasterId id="2147483748" r:id="rId6"/>
    <p:sldMasterId id="2147483760" r:id="rId7"/>
  </p:sldMasterIdLst>
  <p:notesMasterIdLst>
    <p:notesMasterId r:id="rId118"/>
  </p:notesMasterIdLst>
  <p:sldIdLst>
    <p:sldId id="256" r:id="rId8"/>
    <p:sldId id="378" r:id="rId9"/>
    <p:sldId id="379" r:id="rId10"/>
    <p:sldId id="387" r:id="rId11"/>
    <p:sldId id="388" r:id="rId12"/>
    <p:sldId id="389" r:id="rId13"/>
    <p:sldId id="390" r:id="rId14"/>
    <p:sldId id="391" r:id="rId15"/>
    <p:sldId id="392" r:id="rId16"/>
    <p:sldId id="393" r:id="rId17"/>
    <p:sldId id="404" r:id="rId18"/>
    <p:sldId id="405" r:id="rId19"/>
    <p:sldId id="406" r:id="rId20"/>
    <p:sldId id="408" r:id="rId21"/>
    <p:sldId id="410" r:id="rId22"/>
    <p:sldId id="268" r:id="rId23"/>
    <p:sldId id="460" r:id="rId24"/>
    <p:sldId id="258" r:id="rId25"/>
    <p:sldId id="278" r:id="rId26"/>
    <p:sldId id="377" r:id="rId27"/>
    <p:sldId id="281" r:id="rId28"/>
    <p:sldId id="282" r:id="rId29"/>
    <p:sldId id="286" r:id="rId30"/>
    <p:sldId id="287" r:id="rId31"/>
    <p:sldId id="290" r:id="rId32"/>
    <p:sldId id="292" r:id="rId33"/>
    <p:sldId id="293" r:id="rId34"/>
    <p:sldId id="307" r:id="rId35"/>
    <p:sldId id="308" r:id="rId36"/>
    <p:sldId id="309" r:id="rId37"/>
    <p:sldId id="306" r:id="rId38"/>
    <p:sldId id="461" r:id="rId39"/>
    <p:sldId id="456" r:id="rId40"/>
    <p:sldId id="454" r:id="rId41"/>
    <p:sldId id="455" r:id="rId42"/>
    <p:sldId id="457" r:id="rId43"/>
    <p:sldId id="458" r:id="rId44"/>
    <p:sldId id="453" r:id="rId45"/>
    <p:sldId id="459" r:id="rId46"/>
    <p:sldId id="302" r:id="rId47"/>
    <p:sldId id="303" r:id="rId48"/>
    <p:sldId id="304" r:id="rId49"/>
    <p:sldId id="269" r:id="rId50"/>
    <p:sldId id="270" r:id="rId51"/>
    <p:sldId id="429" r:id="rId52"/>
    <p:sldId id="463" r:id="rId53"/>
    <p:sldId id="464" r:id="rId54"/>
    <p:sldId id="469" r:id="rId55"/>
    <p:sldId id="470" r:id="rId56"/>
    <p:sldId id="462" r:id="rId57"/>
    <p:sldId id="466" r:id="rId58"/>
    <p:sldId id="430" r:id="rId59"/>
    <p:sldId id="431" r:id="rId60"/>
    <p:sldId id="432" r:id="rId61"/>
    <p:sldId id="433" r:id="rId62"/>
    <p:sldId id="434" r:id="rId63"/>
    <p:sldId id="435" r:id="rId64"/>
    <p:sldId id="471" r:id="rId65"/>
    <p:sldId id="472" r:id="rId66"/>
    <p:sldId id="313" r:id="rId67"/>
    <p:sldId id="318" r:id="rId68"/>
    <p:sldId id="319" r:id="rId69"/>
    <p:sldId id="314" r:id="rId70"/>
    <p:sldId id="436" r:id="rId71"/>
    <p:sldId id="473" r:id="rId72"/>
    <p:sldId id="474" r:id="rId73"/>
    <p:sldId id="437" r:id="rId74"/>
    <p:sldId id="438" r:id="rId75"/>
    <p:sldId id="475" r:id="rId76"/>
    <p:sldId id="476" r:id="rId77"/>
    <p:sldId id="477" r:id="rId78"/>
    <p:sldId id="478" r:id="rId79"/>
    <p:sldId id="479" r:id="rId80"/>
    <p:sldId id="374" r:id="rId81"/>
    <p:sldId id="320" r:id="rId82"/>
    <p:sldId id="321" r:id="rId83"/>
    <p:sldId id="322" r:id="rId84"/>
    <p:sldId id="323" r:id="rId85"/>
    <p:sldId id="324" r:id="rId86"/>
    <p:sldId id="325" r:id="rId87"/>
    <p:sldId id="376" r:id="rId88"/>
    <p:sldId id="375" r:id="rId89"/>
    <p:sldId id="372" r:id="rId90"/>
    <p:sldId id="359" r:id="rId91"/>
    <p:sldId id="334" r:id="rId92"/>
    <p:sldId id="330" r:id="rId93"/>
    <p:sldId id="329" r:id="rId94"/>
    <p:sldId id="332" r:id="rId95"/>
    <p:sldId id="331" r:id="rId96"/>
    <p:sldId id="365" r:id="rId97"/>
    <p:sldId id="327" r:id="rId98"/>
    <p:sldId id="360" r:id="rId99"/>
    <p:sldId id="361" r:id="rId100"/>
    <p:sldId id="439" r:id="rId101"/>
    <p:sldId id="440" r:id="rId102"/>
    <p:sldId id="441" r:id="rId103"/>
    <p:sldId id="442" r:id="rId104"/>
    <p:sldId id="443" r:id="rId105"/>
    <p:sldId id="444" r:id="rId106"/>
    <p:sldId id="445" r:id="rId107"/>
    <p:sldId id="446" r:id="rId108"/>
    <p:sldId id="447" r:id="rId109"/>
    <p:sldId id="448" r:id="rId110"/>
    <p:sldId id="449" r:id="rId111"/>
    <p:sldId id="450" r:id="rId112"/>
    <p:sldId id="451" r:id="rId113"/>
    <p:sldId id="452" r:id="rId114"/>
    <p:sldId id="480" r:id="rId115"/>
    <p:sldId id="310" r:id="rId116"/>
    <p:sldId id="267"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361" autoAdjust="0"/>
  </p:normalViewPr>
  <p:slideViewPr>
    <p:cSldViewPr>
      <p:cViewPr varScale="1">
        <p:scale>
          <a:sx n="75" d="100"/>
          <a:sy n="75" d="100"/>
        </p:scale>
        <p:origin x="-142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2F8D5-8DB2-43DE-B57B-2E937D982B10}" type="datetimeFigureOut">
              <a:rPr lang="en-US" smtClean="0"/>
              <a:pPr/>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A8CABB-6978-4100-88F0-8C84D475D296}" type="slidenum">
              <a:rPr lang="en-US" smtClean="0"/>
              <a:pPr/>
              <a:t>‹#›</a:t>
            </a:fld>
            <a:endParaRPr lang="en-US"/>
          </a:p>
        </p:txBody>
      </p:sp>
    </p:spTree>
    <p:extLst>
      <p:ext uri="{BB962C8B-B14F-4D97-AF65-F5344CB8AC3E}">
        <p14:creationId xmlns:p14="http://schemas.microsoft.com/office/powerpoint/2010/main" xmlns="" val="18151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 should also describe how and where the compound will be tested in humans. </a:t>
            </a:r>
            <a:endParaRPr lang="en-US" dirty="0"/>
          </a:p>
        </p:txBody>
      </p:sp>
      <p:sp>
        <p:nvSpPr>
          <p:cNvPr id="4" name="Slide Number Placeholder 3"/>
          <p:cNvSpPr>
            <a:spLocks noGrp="1"/>
          </p:cNvSpPr>
          <p:nvPr>
            <p:ph type="sldNum" sz="quarter" idx="10"/>
          </p:nvPr>
        </p:nvSpPr>
        <p:spPr/>
        <p:txBody>
          <a:bodyPr/>
          <a:lstStyle/>
          <a:p>
            <a:fld id="{6EA8CABB-6978-4100-88F0-8C84D475D296}" type="slidenum">
              <a:rPr lang="en-US" smtClean="0"/>
              <a:pPr/>
              <a:t>18</a:t>
            </a:fld>
            <a:endParaRPr lang="en-US"/>
          </a:p>
        </p:txBody>
      </p:sp>
    </p:spTree>
    <p:extLst>
      <p:ext uri="{BB962C8B-B14F-4D97-AF65-F5344CB8AC3E}">
        <p14:creationId xmlns:p14="http://schemas.microsoft.com/office/powerpoint/2010/main" xmlns="" val="2894475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assignment of patients to treatments can be predicted without error. </a:t>
            </a:r>
          </a:p>
          <a:p>
            <a:endParaRPr lang="en-US" dirty="0"/>
          </a:p>
        </p:txBody>
      </p:sp>
      <p:sp>
        <p:nvSpPr>
          <p:cNvPr id="4" name="Header Placeholder 3"/>
          <p:cNvSpPr>
            <a:spLocks noGrp="1"/>
          </p:cNvSpPr>
          <p:nvPr>
            <p:ph type="hdr" sz="quarter" idx="10"/>
          </p:nvPr>
        </p:nvSpPr>
        <p:spPr/>
        <p:txBody>
          <a:bodyPr/>
          <a:lstStyle/>
          <a:p>
            <a:pPr>
              <a:defRPr/>
            </a:pPr>
            <a:r>
              <a:rPr lang="en-US" smtClean="0"/>
              <a:t>Copyright: Knowledge Utilization Research Center</a:t>
            </a:r>
            <a:endParaRPr lang="en-US"/>
          </a:p>
        </p:txBody>
      </p:sp>
      <p:sp>
        <p:nvSpPr>
          <p:cNvPr id="5" name="Slide Number Placeholder 4"/>
          <p:cNvSpPr>
            <a:spLocks noGrp="1"/>
          </p:cNvSpPr>
          <p:nvPr>
            <p:ph type="sldNum" sz="quarter" idx="11"/>
          </p:nvPr>
        </p:nvSpPr>
        <p:spPr/>
        <p:txBody>
          <a:bodyPr/>
          <a:lstStyle/>
          <a:p>
            <a:pPr>
              <a:defRPr/>
            </a:pPr>
            <a:fld id="{C778F416-E51A-4FA4-ADEE-B3203AEC7AFF}" type="slidenum">
              <a:rPr lang="en-US" smtClean="0"/>
              <a:pPr>
                <a:defRPr/>
              </a:pPr>
              <a:t>36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62468"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r>
              <a:rPr lang="en-US" sz="1200" b="0" smtClean="0">
                <a:latin typeface="Arial" pitchFamily="34" charset="0"/>
              </a:rPr>
              <a:t>Copyright: Knowledge Utilization Research Center</a:t>
            </a:r>
          </a:p>
        </p:txBody>
      </p:sp>
      <p:sp>
        <p:nvSpPr>
          <p:cNvPr id="6246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410F0CB1-078C-4C8D-A5B9-6E6338293B8F}" type="slidenum">
              <a:rPr lang="en-US" sz="1200" b="0" smtClean="0">
                <a:latin typeface="Arial" pitchFamily="34" charset="0"/>
              </a:rPr>
              <a:pPr eaLnBrk="1" hangingPunct="1"/>
              <a:t>76</a:t>
            </a:fld>
            <a:endParaRPr lang="en-US" sz="1200" b="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Arial" pitchFamily="34" charset="0"/>
                <a:cs typeface="Arial" pitchFamily="34" charset="0"/>
              </a:rPr>
              <a:t>When applied to a protocol involving drugs, FDA defines “serious” as any adverse experience resulting in death, a life-threatening experience; inpatient hospitalization or prolongation of existing hospitalization; a persistent or significant disability or incapacity, or a congenital anomaly or birth defect; or any other adverse event that, based upon appropriate medical judgment, may jeopardize the participant’s health and may require medical or surgical intervention to prevent one of the other outcomes listed in this definition.</a:t>
            </a:r>
          </a:p>
          <a:p>
            <a:r>
              <a:rPr lang="en-US" smtClean="0">
                <a:latin typeface="Arial" pitchFamily="34" charset="0"/>
                <a:cs typeface="Arial" pitchFamily="34" charset="0"/>
              </a:rPr>
              <a:t>Those events that do not immediately fall into one of the above categories,  but that jeopardise the participant, or require intervention to prevent one of the outcomes listed above, should also be considered serious. </a:t>
            </a:r>
          </a:p>
          <a:p>
            <a:endParaRPr lang="en-US" smtClean="0">
              <a:latin typeface="Arial" pitchFamily="34" charset="0"/>
              <a:cs typeface="Arial" pitchFamily="34" charset="0"/>
            </a:endParaRPr>
          </a:p>
          <a:p>
            <a:r>
              <a:rPr lang="en-US" smtClean="0">
                <a:latin typeface="Arial" pitchFamily="34" charset="0"/>
                <a:cs typeface="Arial" pitchFamily="34" charset="0"/>
              </a:rPr>
              <a:t>The nature of the event such as “serious” versus “non-serious.” Serious events can encompass physical, </a:t>
            </a:r>
          </a:p>
          <a:p>
            <a:r>
              <a:rPr lang="en-US" smtClean="0">
                <a:latin typeface="Arial" pitchFamily="34" charset="0"/>
                <a:cs typeface="Arial" pitchFamily="34" charset="0"/>
              </a:rPr>
              <a:t>psychological, social, legal, and economic harm, harm to dignity, and unexpected threats to privacy or </a:t>
            </a:r>
          </a:p>
          <a:p>
            <a:r>
              <a:rPr lang="en-US" smtClean="0">
                <a:latin typeface="Arial" pitchFamily="34" charset="0"/>
                <a:cs typeface="Arial" pitchFamily="34" charset="0"/>
              </a:rPr>
              <a:t>safety.</a:t>
            </a:r>
          </a:p>
          <a:p>
            <a:endParaRPr lang="en-US" smtClean="0">
              <a:latin typeface="Arial" pitchFamily="34" charset="0"/>
              <a:cs typeface="Arial" pitchFamily="34" charset="0"/>
            </a:endParaRPr>
          </a:p>
        </p:txBody>
      </p:sp>
      <p:sp>
        <p:nvSpPr>
          <p:cNvPr id="63492"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r>
              <a:rPr lang="en-US" sz="1200" b="0" smtClean="0">
                <a:latin typeface="Arial" pitchFamily="34" charset="0"/>
              </a:rPr>
              <a:t>Copyright: Knowledge Utilization Research Center</a:t>
            </a:r>
          </a:p>
        </p:txBody>
      </p:sp>
      <p:sp>
        <p:nvSpPr>
          <p:cNvPr id="6349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B84F9275-DB8F-44F5-8120-F484491757DB}" type="slidenum">
              <a:rPr lang="en-US" sz="1200" b="0" smtClean="0">
                <a:latin typeface="Arial" pitchFamily="34" charset="0"/>
              </a:rPr>
              <a:pPr eaLnBrk="1" hangingPunct="1"/>
              <a:t>78</a:t>
            </a:fld>
            <a:endParaRPr lang="en-US" sz="1200" b="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x-none" b="1" u="sng" cap="all" smtClean="0"/>
              <a:t>CLASSIFYING ADVERSE EVENTS</a:t>
            </a:r>
            <a:endParaRPr lang="en-US" b="1" u="sng" cap="all" dirty="0" smtClean="0"/>
          </a:p>
          <a:p>
            <a:pPr>
              <a:defRPr/>
            </a:pPr>
            <a:r>
              <a:rPr lang="en-US" dirty="0" smtClean="0"/>
              <a:t>Adequate review, assessment, and monitoring of adverse events require that they be classified as to</a:t>
            </a:r>
            <a:r>
              <a:rPr lang="en-US" i="1" dirty="0" smtClean="0"/>
              <a:t> </a:t>
            </a:r>
            <a:r>
              <a:rPr lang="en-US" b="1" i="1" dirty="0" smtClean="0"/>
              <a:t>severity</a:t>
            </a:r>
            <a:r>
              <a:rPr lang="en-US" dirty="0" smtClean="0"/>
              <a:t>, </a:t>
            </a:r>
            <a:r>
              <a:rPr lang="en-US" b="1" i="1" dirty="0" smtClean="0"/>
              <a:t>expectedness</a:t>
            </a:r>
            <a:r>
              <a:rPr lang="en-US" dirty="0" smtClean="0"/>
              <a:t>, and potential </a:t>
            </a:r>
            <a:r>
              <a:rPr lang="en-US" b="1" i="1" dirty="0" smtClean="0"/>
              <a:t>relatedness</a:t>
            </a:r>
            <a:r>
              <a:rPr lang="en-US" dirty="0" smtClean="0"/>
              <a:t> to the study intervention. Study protocols must include a description of how adverse events will be classified in these terms.  These classifications determine the reporting requirements.  </a:t>
            </a:r>
          </a:p>
          <a:p>
            <a:pPr>
              <a:defRPr/>
            </a:pPr>
            <a:endParaRPr lang="en-US" dirty="0"/>
          </a:p>
        </p:txBody>
      </p:sp>
      <p:sp>
        <p:nvSpPr>
          <p:cNvPr id="64516"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r>
              <a:rPr lang="en-US" sz="1200" b="0" smtClean="0">
                <a:latin typeface="Arial" pitchFamily="34" charset="0"/>
              </a:rPr>
              <a:t>Copyright: Knowledge Utilization Research Center</a:t>
            </a:r>
          </a:p>
        </p:txBody>
      </p:sp>
      <p:sp>
        <p:nvSpPr>
          <p:cNvPr id="6451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4F9BD6D7-D369-49C9-B65A-3C9DA6687EDB}" type="slidenum">
              <a:rPr lang="en-US" sz="1200" b="0" smtClean="0">
                <a:latin typeface="Arial" pitchFamily="34" charset="0"/>
              </a:rPr>
              <a:pPr eaLnBrk="1" hangingPunct="1"/>
              <a:t>79</a:t>
            </a:fld>
            <a:endParaRPr lang="en-US" sz="1200" b="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D305C530-91AD-4C5F-8F64-E989AAE10BF2}" type="slidenum">
              <a:rPr lang="en-US" sz="1200" b="0" smtClean="0">
                <a:latin typeface="Arial" pitchFamily="34" charset="0"/>
              </a:rPr>
              <a:pPr eaLnBrk="1" hangingPunct="1"/>
              <a:t>80</a:t>
            </a:fld>
            <a:endParaRPr lang="en-US" sz="1200" b="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BF320D62-C225-425D-B175-E6FD1B8313FB}" type="slidenum">
              <a:rPr lang="en-US" sz="1200" b="0" smtClean="0">
                <a:latin typeface="Arial" pitchFamily="34" charset="0"/>
              </a:rPr>
              <a:pPr eaLnBrk="1" hangingPunct="1"/>
              <a:t>81</a:t>
            </a:fld>
            <a:endParaRPr lang="en-US" sz="1200" b="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4.1.1 The investigator(s) should be qualified by </a:t>
            </a:r>
            <a:r>
              <a:rPr lang="en-US" sz="1200" b="1" i="0" u="sng" strike="noStrike" kern="1200" baseline="0" dirty="0" smtClean="0">
                <a:solidFill>
                  <a:srgbClr val="FF0000"/>
                </a:solidFill>
                <a:latin typeface="+mn-lt"/>
                <a:ea typeface="+mn-ea"/>
                <a:cs typeface="+mn-cs"/>
              </a:rPr>
              <a:t>education, training, and experience </a:t>
            </a:r>
            <a:r>
              <a:rPr lang="en-US" sz="1200" b="0" i="0" u="none" strike="noStrike" kern="1200" baseline="0" dirty="0" smtClean="0">
                <a:solidFill>
                  <a:schemeClr val="tx1"/>
                </a:solidFill>
                <a:latin typeface="+mn-lt"/>
                <a:ea typeface="+mn-ea"/>
                <a:cs typeface="+mn-cs"/>
              </a:rPr>
              <a:t>to assume responsibility for the proper conduct of the trial, should meet all the qualifications specified by the applicable regulatory requirement(s), and should provide evidence of such qualifications through up-to-date curriculum vitae and/or other relevant documentation requested by the sponsor, the IRB/IEC, and/or the regulatory authority(ies).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4.1.2 The investigator should be thoroughly familiar with the appropriate use of the investigational product(s), as described in the </a:t>
            </a:r>
            <a:r>
              <a:rPr lang="en-US" sz="1200" b="1" i="0" u="sng" strike="noStrike" kern="1200" baseline="0" dirty="0" smtClean="0">
                <a:solidFill>
                  <a:schemeClr val="tx1"/>
                </a:solidFill>
                <a:latin typeface="+mn-lt"/>
                <a:ea typeface="+mn-ea"/>
                <a:cs typeface="+mn-cs"/>
              </a:rPr>
              <a:t>protocol</a:t>
            </a:r>
            <a:r>
              <a:rPr lang="en-US" sz="1200" b="0" i="0" u="none" strike="noStrike" kern="1200" baseline="0" dirty="0" smtClean="0">
                <a:solidFill>
                  <a:schemeClr val="tx1"/>
                </a:solidFill>
                <a:latin typeface="+mn-lt"/>
                <a:ea typeface="+mn-ea"/>
                <a:cs typeface="+mn-cs"/>
              </a:rPr>
              <a:t>, in the </a:t>
            </a:r>
            <a:r>
              <a:rPr lang="en-US" sz="1200" b="1" i="0" u="sng" strike="noStrike" kern="1200" baseline="0" dirty="0" smtClean="0">
                <a:solidFill>
                  <a:schemeClr val="tx1"/>
                </a:solidFill>
                <a:latin typeface="+mn-lt"/>
                <a:ea typeface="+mn-ea"/>
                <a:cs typeface="+mn-cs"/>
              </a:rPr>
              <a:t>current Investigator's Brochure</a:t>
            </a:r>
            <a:r>
              <a:rPr lang="en-US" sz="1200" b="0" i="0" u="none" strike="noStrike" kern="1200" baseline="0" dirty="0" smtClean="0">
                <a:solidFill>
                  <a:schemeClr val="tx1"/>
                </a:solidFill>
                <a:latin typeface="+mn-lt"/>
                <a:ea typeface="+mn-ea"/>
                <a:cs typeface="+mn-cs"/>
              </a:rPr>
              <a:t>, in the </a:t>
            </a:r>
            <a:r>
              <a:rPr lang="en-US" sz="1200" b="1" i="0" u="sng" strike="noStrike" kern="1200" baseline="0" dirty="0" smtClean="0">
                <a:solidFill>
                  <a:schemeClr val="tx1"/>
                </a:solidFill>
                <a:latin typeface="+mn-lt"/>
                <a:ea typeface="+mn-ea"/>
                <a:cs typeface="+mn-cs"/>
              </a:rPr>
              <a:t>product information</a:t>
            </a:r>
            <a:r>
              <a:rPr lang="en-US" sz="1200" b="0" i="0" u="none" strike="noStrike" kern="1200" baseline="0" dirty="0" smtClean="0">
                <a:solidFill>
                  <a:schemeClr val="tx1"/>
                </a:solidFill>
                <a:latin typeface="+mn-lt"/>
                <a:ea typeface="+mn-ea"/>
                <a:cs typeface="+mn-cs"/>
              </a:rPr>
              <a:t>, and in </a:t>
            </a:r>
            <a:r>
              <a:rPr lang="en-US" sz="1200" b="1" i="0" u="sng" strike="noStrike" kern="1200" baseline="0" dirty="0" smtClean="0">
                <a:solidFill>
                  <a:schemeClr val="tx1"/>
                </a:solidFill>
                <a:latin typeface="+mn-lt"/>
                <a:ea typeface="+mn-ea"/>
                <a:cs typeface="+mn-cs"/>
              </a:rPr>
              <a:t>other information sources provided by the sponsor</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4.1.3 The investigator should be aware of, and should comply with, GCP and the applicable regulatory requirements.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4.1.4 The investigator/institution should permit monitoring and auditing by the sponsor, and inspection by the appropriate regulatory authority(ies).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4.1.5 The investigator should maintain a list of </a:t>
            </a:r>
            <a:r>
              <a:rPr lang="en-US" sz="1200" b="1" i="0" u="sng" strike="noStrike" kern="1200" baseline="0" dirty="0" smtClean="0">
                <a:solidFill>
                  <a:schemeClr val="tx1"/>
                </a:solidFill>
                <a:latin typeface="+mn-lt"/>
                <a:ea typeface="+mn-ea"/>
                <a:cs typeface="+mn-cs"/>
              </a:rPr>
              <a:t>appropriately qualified persons </a:t>
            </a:r>
            <a:r>
              <a:rPr lang="en-US" sz="1200" b="0" i="0" u="none" strike="noStrike" kern="1200" baseline="0" dirty="0" smtClean="0">
                <a:solidFill>
                  <a:schemeClr val="tx1"/>
                </a:solidFill>
                <a:latin typeface="+mn-lt"/>
                <a:ea typeface="+mn-ea"/>
                <a:cs typeface="+mn-cs"/>
              </a:rPr>
              <a:t>to </a:t>
            </a:r>
            <a:r>
              <a:rPr lang="en-US" sz="1200" b="1" i="0" u="sng" strike="noStrike" kern="1200" baseline="0" dirty="0" smtClean="0">
                <a:solidFill>
                  <a:schemeClr val="tx1"/>
                </a:solidFill>
                <a:latin typeface="+mn-lt"/>
                <a:ea typeface="+mn-ea"/>
                <a:cs typeface="+mn-cs"/>
              </a:rPr>
              <a:t>whom the investigator has delegated significant trial-related duties</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43DA468-D667-4477-A643-ADA3F7E0579F}" type="slidenum">
              <a:rPr lang="en-US" smtClean="0"/>
              <a:pPr/>
              <a:t>85</a:t>
            </a:fld>
            <a:endParaRPr lang="en-US" dirty="0"/>
          </a:p>
        </p:txBody>
      </p:sp>
    </p:spTree>
    <p:extLst>
      <p:ext uri="{BB962C8B-B14F-4D97-AF65-F5344CB8AC3E}">
        <p14:creationId xmlns:p14="http://schemas.microsoft.com/office/powerpoint/2010/main" xmlns="" val="2280681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1410C618-5820-411E-996C-78944A676CE4}" type="slidenum">
              <a:rPr lang="en-US" sz="1200" b="0" smtClean="0">
                <a:latin typeface="Arial" pitchFamily="34" charset="0"/>
              </a:rPr>
              <a:pPr eaLnBrk="1" hangingPunct="1"/>
              <a:t>86</a:t>
            </a:fld>
            <a:endParaRPr lang="en-US" sz="1200" b="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p:spPr>
        <p:txBody>
          <a:bodyPr/>
          <a:lstStyle/>
          <a:p>
            <a:r>
              <a:rPr lang="en-GB">
                <a:latin typeface="Times New Roman" pitchFamily="18" charset="0"/>
              </a:rPr>
              <a:t>April 7, 1999</a:t>
            </a:r>
          </a:p>
        </p:txBody>
      </p:sp>
      <p:sp>
        <p:nvSpPr>
          <p:cNvPr id="28675" name="Rectangle 6"/>
          <p:cNvSpPr>
            <a:spLocks noGrp="1" noChangeArrowheads="1"/>
          </p:cNvSpPr>
          <p:nvPr>
            <p:ph type="ftr" sz="quarter" idx="4"/>
          </p:nvPr>
        </p:nvSpPr>
        <p:spPr>
          <a:noFill/>
        </p:spPr>
        <p:txBody>
          <a:bodyPr/>
          <a:lstStyle/>
          <a:p>
            <a:r>
              <a:rPr lang="en-GB">
                <a:latin typeface="Times New Roman" pitchFamily="18" charset="0"/>
              </a:rPr>
              <a:t>Clinical Monitor Workshop</a:t>
            </a:r>
          </a:p>
        </p:txBody>
      </p:sp>
      <p:sp>
        <p:nvSpPr>
          <p:cNvPr id="28676" name="Rectangle 7"/>
          <p:cNvSpPr>
            <a:spLocks noGrp="1" noChangeArrowheads="1"/>
          </p:cNvSpPr>
          <p:nvPr>
            <p:ph type="sldNum" sz="quarter" idx="5"/>
          </p:nvPr>
        </p:nvSpPr>
        <p:spPr>
          <a:noFill/>
        </p:spPr>
        <p:txBody>
          <a:bodyPr/>
          <a:lstStyle/>
          <a:p>
            <a:fld id="{41FBDE10-4B61-45F2-8559-0A169B5B5B5D}" type="slidenum">
              <a:rPr lang="ar-SA">
                <a:latin typeface="Times New Roman" pitchFamily="18" charset="0"/>
                <a:cs typeface="Times New Roman" pitchFamily="18" charset="0"/>
              </a:rPr>
              <a:pPr/>
              <a:t>91</a:t>
            </a:fld>
            <a:endParaRPr lang="en-GB">
              <a:latin typeface="Times New Roman" pitchFamily="18" charset="0"/>
              <a:cs typeface="Times New Roman" pitchFamily="18" charset="0"/>
            </a:endParaRPr>
          </a:p>
        </p:txBody>
      </p:sp>
      <p:sp>
        <p:nvSpPr>
          <p:cNvPr id="28677" name="Rectangle 2"/>
          <p:cNvSpPr>
            <a:spLocks noGrp="1" noRot="1" noChangeAspect="1" noChangeArrowheads="1" noTextEdit="1"/>
          </p:cNvSpPr>
          <p:nvPr>
            <p:ph type="sldImg"/>
          </p:nvPr>
        </p:nvSpPr>
        <p:spPr>
          <a:xfrm>
            <a:off x="1293813" y="796925"/>
            <a:ext cx="4268787" cy="3200400"/>
          </a:xfrm>
          <a:ln cap="flat"/>
        </p:spPr>
      </p:sp>
      <p:sp>
        <p:nvSpPr>
          <p:cNvPr id="28678" name="Rectangle 3"/>
          <p:cNvSpPr>
            <a:spLocks noGrp="1" noChangeArrowheads="1"/>
          </p:cNvSpPr>
          <p:nvPr>
            <p:ph type="body" idx="1"/>
          </p:nvPr>
        </p:nvSpPr>
        <p:spPr>
          <a:xfrm>
            <a:off x="914721" y="4356306"/>
            <a:ext cx="5026957" cy="4131104"/>
          </a:xfrm>
          <a:noFill/>
          <a:ln/>
        </p:spPr>
        <p:txBody>
          <a:bodyPr lIns="92232" tIns="46116" rIns="92232" bIns="46116"/>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algn="r"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algn="r"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algn="r"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algn="r"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0372ECDB-FFF3-4A4D-9CC5-9D5A07DAC8A0}" type="slidenum">
              <a:rPr lang="en-US" sz="1200" b="0" smtClean="0">
                <a:latin typeface="Arial" pitchFamily="34" charset="0"/>
              </a:rPr>
              <a:pPr eaLnBrk="1" hangingPunct="1"/>
              <a:t>93</a:t>
            </a:fld>
            <a:endParaRPr lang="en-US" sz="1200" b="0" smtClean="0">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fa-IR"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that those four phases do not necessarily have to follow a sequence and they are not mandatory for inclusion in a medicinal product development plan. In addition, sometimes the phase of development provides an inadequate basis for the classification of clinical trials, because one trial may combine several phases with different fundamental objectives. Despite this, the phase I-IV classification is still the only one generally </a:t>
            </a:r>
            <a:r>
              <a:rPr lang="en-US" dirty="0" err="1" smtClean="0"/>
              <a:t>recognised</a:t>
            </a:r>
            <a:r>
              <a:rPr lang="en-US" dirty="0" smtClean="0"/>
              <a:t> and adopted on a global basis </a:t>
            </a:r>
            <a:endParaRPr lang="en-US" dirty="0"/>
          </a:p>
        </p:txBody>
      </p:sp>
      <p:sp>
        <p:nvSpPr>
          <p:cNvPr id="4" name="Slide Number Placeholder 3"/>
          <p:cNvSpPr>
            <a:spLocks noGrp="1"/>
          </p:cNvSpPr>
          <p:nvPr>
            <p:ph type="sldNum" sz="quarter" idx="10"/>
          </p:nvPr>
        </p:nvSpPr>
        <p:spPr/>
        <p:txBody>
          <a:bodyPr/>
          <a:lstStyle/>
          <a:p>
            <a:fld id="{6EA8CABB-6978-4100-88F0-8C84D475D296}" type="slidenum">
              <a:rPr lang="en-US" smtClean="0"/>
              <a:pPr/>
              <a:t>19</a:t>
            </a:fld>
            <a:endParaRPr lang="en-US"/>
          </a:p>
        </p:txBody>
      </p:sp>
    </p:spTree>
    <p:extLst>
      <p:ext uri="{BB962C8B-B14F-4D97-AF65-F5344CB8AC3E}">
        <p14:creationId xmlns:p14="http://schemas.microsoft.com/office/powerpoint/2010/main" xmlns="" val="1601854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spcBef>
                <a:spcPct val="0"/>
              </a:spcBef>
            </a:pPr>
            <a:endParaRPr lang="en-US" altLang="en-US" smtClean="0">
              <a:latin typeface="Arial" pitchFamily="34" charset="0"/>
              <a:cs typeface="Arial" pitchFamily="34" charset="0"/>
            </a:endParaRPr>
          </a:p>
        </p:txBody>
      </p:sp>
      <p:sp>
        <p:nvSpPr>
          <p:cNvPr id="62468" name="Slide Number Placeholder 3"/>
          <p:cNvSpPr>
            <a:spLocks noGrp="1"/>
          </p:cNvSpPr>
          <p:nvPr>
            <p:ph type="sldNum" sz="quarter" idx="5"/>
          </p:nvPr>
        </p:nvSpPr>
        <p:spPr>
          <a:noFill/>
        </p:spPr>
        <p:txBody>
          <a:bodyPr/>
          <a:lstStyle/>
          <a:p>
            <a:fld id="{84853393-5C31-4031-92BD-9C6500798C2A}" type="slidenum">
              <a:rPr lang="ar-SA" altLang="en-US" smtClean="0">
                <a:latin typeface="Arial" pitchFamily="34" charset="0"/>
                <a:cs typeface="Arial" pitchFamily="34" charset="0"/>
              </a:rPr>
              <a:pPr/>
              <a:t>94</a:t>
            </a:fld>
            <a:endParaRPr lang="en-US" alt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rtl="1"/>
            <a:r>
              <a:rPr lang="ar-SA" smtClean="0">
                <a:latin typeface="Arial" pitchFamily="34" charset="0"/>
                <a:cs typeface="Arial" pitchFamily="34" charset="0"/>
              </a:rPr>
              <a:t>یک عارضه نامطلوب هنگامی جدی در نظر گرفته میشود که یا:</a:t>
            </a:r>
            <a:endParaRPr lang="en-US" smtClean="0">
              <a:latin typeface="Arial" pitchFamily="34" charset="0"/>
              <a:cs typeface="Arial" pitchFamily="34" charset="0"/>
            </a:endParaRPr>
          </a:p>
          <a:p>
            <a:pPr rtl="1"/>
            <a:r>
              <a:rPr lang="ar-SA" smtClean="0">
                <a:latin typeface="Arial" pitchFamily="34" charset="0"/>
                <a:cs typeface="Arial" pitchFamily="34" charset="0"/>
              </a:rPr>
              <a:t>منجر به مرگ شود، یا</a:t>
            </a:r>
            <a:endParaRPr lang="en-US" smtClean="0">
              <a:latin typeface="Arial" pitchFamily="34" charset="0"/>
              <a:cs typeface="Arial" pitchFamily="34" charset="0"/>
            </a:endParaRPr>
          </a:p>
          <a:p>
            <a:pPr rtl="1"/>
            <a:r>
              <a:rPr lang="ar-SA" smtClean="0">
                <a:latin typeface="Arial" pitchFamily="34" charset="0"/>
                <a:cs typeface="Arial" pitchFamily="34" charset="0"/>
              </a:rPr>
              <a:t>تهدید کننده حیات باشد،‌ یا</a:t>
            </a:r>
            <a:endParaRPr lang="en-US" smtClean="0">
              <a:latin typeface="Arial" pitchFamily="34" charset="0"/>
              <a:cs typeface="Arial" pitchFamily="34" charset="0"/>
            </a:endParaRPr>
          </a:p>
          <a:p>
            <a:pPr rtl="1"/>
            <a:r>
              <a:rPr lang="ar-SA" smtClean="0">
                <a:latin typeface="Arial" pitchFamily="34" charset="0"/>
                <a:cs typeface="Arial" pitchFamily="34" charset="0"/>
              </a:rPr>
              <a:t>نیاز به بستری بیمارستان یا طولانی شدن بستری کنونی بیمار شود،‌یا</a:t>
            </a:r>
            <a:endParaRPr lang="en-US" smtClean="0">
              <a:latin typeface="Arial" pitchFamily="34" charset="0"/>
              <a:cs typeface="Arial" pitchFamily="34" charset="0"/>
            </a:endParaRPr>
          </a:p>
          <a:p>
            <a:pPr rtl="1"/>
            <a:r>
              <a:rPr lang="ar-SA" smtClean="0">
                <a:latin typeface="Arial" pitchFamily="34" charset="0"/>
                <a:cs typeface="Arial" pitchFamily="34" charset="0"/>
              </a:rPr>
              <a:t>منجر به ناتوانی یا معلولیت دائم یا جدی شود،‌یا</a:t>
            </a:r>
            <a:endParaRPr lang="en-US" smtClean="0">
              <a:latin typeface="Arial" pitchFamily="34" charset="0"/>
              <a:cs typeface="Arial" pitchFamily="34" charset="0"/>
            </a:endParaRPr>
          </a:p>
          <a:p>
            <a:pPr rtl="1"/>
            <a:r>
              <a:rPr lang="ar-SA" smtClean="0">
                <a:latin typeface="Arial" pitchFamily="34" charset="0"/>
                <a:cs typeface="Arial" pitchFamily="34" charset="0"/>
              </a:rPr>
              <a:t>ناهنجاری یا نقص مادرزادی باشد.</a:t>
            </a:r>
            <a:endParaRPr lang="en-US" smtClean="0">
              <a:latin typeface="Arial" pitchFamily="34" charset="0"/>
              <a:cs typeface="Arial" pitchFamily="34" charset="0"/>
            </a:endParaRPr>
          </a:p>
          <a:p>
            <a:endParaRPr lang="en-US" smtClean="0">
              <a:latin typeface="Arial" pitchFamily="34" charset="0"/>
              <a:cs typeface="Arial" pitchFamily="34" charset="0"/>
            </a:endParaRPr>
          </a:p>
        </p:txBody>
      </p:sp>
      <p:sp>
        <p:nvSpPr>
          <p:cNvPr id="63492" name="Header Placeholder 3"/>
          <p:cNvSpPr>
            <a:spLocks noGrp="1"/>
          </p:cNvSpPr>
          <p:nvPr>
            <p:ph type="hdr" sz="quarter"/>
          </p:nvPr>
        </p:nvSpPr>
        <p:spPr>
          <a:noFill/>
        </p:spPr>
        <p:txBody>
          <a:bodyPr/>
          <a:lstStyle/>
          <a:p>
            <a:r>
              <a:rPr lang="en-US" smtClean="0">
                <a:latin typeface="Arial" pitchFamily="34" charset="0"/>
                <a:cs typeface="Arial" pitchFamily="34" charset="0"/>
              </a:rPr>
              <a:t>Copyright: Knowledge Utilization Research Center</a:t>
            </a:r>
          </a:p>
        </p:txBody>
      </p:sp>
      <p:sp>
        <p:nvSpPr>
          <p:cNvPr id="63493" name="Slide Number Placeholder 4"/>
          <p:cNvSpPr>
            <a:spLocks noGrp="1"/>
          </p:cNvSpPr>
          <p:nvPr>
            <p:ph type="sldNum" sz="quarter" idx="5"/>
          </p:nvPr>
        </p:nvSpPr>
        <p:spPr>
          <a:noFill/>
        </p:spPr>
        <p:txBody>
          <a:bodyPr/>
          <a:lstStyle/>
          <a:p>
            <a:fld id="{179B8670-5EA5-4E8C-8D77-ACCDA30D8F5D}" type="slidenum">
              <a:rPr lang="en-US" altLang="en-US" smtClean="0">
                <a:latin typeface="Arial" pitchFamily="34" charset="0"/>
                <a:cs typeface="Arial" pitchFamily="34" charset="0"/>
              </a:rPr>
              <a:pPr/>
              <a:t>105</a:t>
            </a:fld>
            <a:endParaRPr lang="en-US" alt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8CABB-6978-4100-88F0-8C84D475D296}" type="slidenum">
              <a:rPr lang="en-US" smtClean="0"/>
              <a:pPr/>
              <a:t>109</a:t>
            </a:fld>
            <a:endParaRPr lang="en-US"/>
          </a:p>
        </p:txBody>
      </p:sp>
    </p:spTree>
    <p:extLst>
      <p:ext uri="{BB962C8B-B14F-4D97-AF65-F5344CB8AC3E}">
        <p14:creationId xmlns:p14="http://schemas.microsoft.com/office/powerpoint/2010/main" xmlns="" val="13733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that those four phases do not necessarily have to follow a sequence and they are not mandatory for inclusion in a medicinal product development plan. In addition, sometimes the phase of development provides an inadequate basis for the classification of clinical trials, because one trial may combine several phases with different fundamental objectives. Despite this, the phase I-IV classification is still the only one generally </a:t>
            </a:r>
            <a:r>
              <a:rPr lang="en-US" dirty="0" err="1" smtClean="0"/>
              <a:t>recognised</a:t>
            </a:r>
            <a:r>
              <a:rPr lang="en-US" dirty="0" smtClean="0"/>
              <a:t> and adopted on a global basis </a:t>
            </a:r>
            <a:endParaRPr lang="en-US" dirty="0"/>
          </a:p>
        </p:txBody>
      </p:sp>
      <p:sp>
        <p:nvSpPr>
          <p:cNvPr id="4" name="Slide Number Placeholder 3"/>
          <p:cNvSpPr>
            <a:spLocks noGrp="1"/>
          </p:cNvSpPr>
          <p:nvPr>
            <p:ph type="sldNum" sz="quarter" idx="10"/>
          </p:nvPr>
        </p:nvSpPr>
        <p:spPr/>
        <p:txBody>
          <a:bodyPr/>
          <a:lstStyle/>
          <a:p>
            <a:fld id="{6EA8CABB-6978-4100-88F0-8C84D475D296}" type="slidenum">
              <a:rPr lang="en-US" smtClean="0"/>
              <a:pPr/>
              <a:t>20</a:t>
            </a:fld>
            <a:endParaRPr lang="en-US"/>
          </a:p>
        </p:txBody>
      </p:sp>
    </p:spTree>
    <p:extLst>
      <p:ext uri="{BB962C8B-B14F-4D97-AF65-F5344CB8AC3E}">
        <p14:creationId xmlns:p14="http://schemas.microsoft.com/office/powerpoint/2010/main" xmlns="" val="160185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Such studies precede the traditional </a:t>
            </a:r>
            <a:r>
              <a:rPr lang="en-US" sz="1200" dirty="0" smtClean="0">
                <a:solidFill>
                  <a:srgbClr val="FF0000"/>
                </a:solidFill>
              </a:rPr>
              <a:t>human pharmacology dose escalation</a:t>
            </a:r>
            <a:r>
              <a:rPr lang="en-US" sz="1200" dirty="0" smtClean="0"/>
              <a:t>, </a:t>
            </a:r>
            <a:r>
              <a:rPr lang="en-US" sz="1200" dirty="0" smtClean="0">
                <a:solidFill>
                  <a:srgbClr val="FF0000"/>
                </a:solidFill>
              </a:rPr>
              <a:t>safety</a:t>
            </a:r>
            <a:r>
              <a:rPr lang="en-US" sz="1200" dirty="0" smtClean="0"/>
              <a:t> and </a:t>
            </a:r>
            <a:r>
              <a:rPr lang="en-US" sz="1200" dirty="0" smtClean="0">
                <a:solidFill>
                  <a:srgbClr val="FF0000"/>
                </a:solidFill>
              </a:rPr>
              <a:t>tolerance</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6EA8CABB-6978-4100-88F0-8C84D475D296}"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studies are usually conducted to specifically determine a </a:t>
            </a:r>
            <a:r>
              <a:rPr lang="en-US" i="1" dirty="0" smtClean="0"/>
              <a:t>drug's toxicity, absorption, distribution, metabolism, excretion, duration of action, drug-to-drug interaction and drug-to-food interaction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Phase II-IV clinical trials can also have components of human pharmacology, certain phase I trials are generally associated with a higher risk of harm than any other trials, especially the so-called </a:t>
            </a:r>
            <a:r>
              <a:rPr lang="en-US" i="1" dirty="0" smtClean="0"/>
              <a:t>first-into-man </a:t>
            </a:r>
            <a:r>
              <a:rPr lang="en-US" dirty="0" smtClean="0"/>
              <a:t>trials and </a:t>
            </a:r>
            <a:r>
              <a:rPr lang="en-US" i="1" dirty="0" smtClean="0"/>
              <a:t>dose escalating </a:t>
            </a:r>
            <a:r>
              <a:rPr lang="en-US" dirty="0" smtClean="0"/>
              <a:t>trials.</a:t>
            </a:r>
          </a:p>
          <a:p>
            <a:endParaRPr lang="en-US" dirty="0"/>
          </a:p>
        </p:txBody>
      </p:sp>
      <p:sp>
        <p:nvSpPr>
          <p:cNvPr id="4" name="Slide Number Placeholder 3"/>
          <p:cNvSpPr>
            <a:spLocks noGrp="1"/>
          </p:cNvSpPr>
          <p:nvPr>
            <p:ph type="sldNum" sz="quarter" idx="10"/>
          </p:nvPr>
        </p:nvSpPr>
        <p:spPr/>
        <p:txBody>
          <a:bodyPr/>
          <a:lstStyle/>
          <a:p>
            <a:fld id="{6EA8CABB-6978-4100-88F0-8C84D475D296}" type="slidenum">
              <a:rPr lang="en-US" smtClean="0"/>
              <a:pPr/>
              <a:t>23</a:t>
            </a:fld>
            <a:endParaRPr lang="en-US"/>
          </a:p>
        </p:txBody>
      </p:sp>
    </p:spTree>
    <p:extLst>
      <p:ext uri="{BB962C8B-B14F-4D97-AF65-F5344CB8AC3E}">
        <p14:creationId xmlns:p14="http://schemas.microsoft.com/office/powerpoint/2010/main" xmlns="" val="298969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Although the treatment will have been thoroughly tested in laboratory and animal</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studies, side-effects in participants cannot be completely known ahead of time. For this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reason, phase I studies may involve significant risks. These trials are often conducted in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 dedicated inpatient clinic, where the participant can be observed by full-time staff,</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usually until several half-lives of the drug have passed (</a:t>
            </a:r>
            <a:r>
              <a:rPr lang="en-US" sz="1200" b="0" i="1" kern="1200" dirty="0" smtClean="0">
                <a:solidFill>
                  <a:schemeClr val="tx1"/>
                </a:solidFill>
                <a:effectLst/>
                <a:latin typeface="+mn-lt"/>
                <a:ea typeface="+mn-ea"/>
                <a:cs typeface="+mn-cs"/>
              </a:rPr>
              <a:t>see illustration</a:t>
            </a:r>
            <a:r>
              <a:rPr lang="en-US" sz="1200" b="0" i="0" kern="1200" dirty="0" smtClean="0">
                <a:solidFill>
                  <a:schemeClr val="tx1"/>
                </a:solidFill>
                <a:effectLst/>
                <a:latin typeface="+mn-lt"/>
                <a:ea typeface="+mn-ea"/>
                <a:cs typeface="+mn-cs"/>
              </a:rPr>
              <a:t>).</a:t>
            </a:r>
            <a:r>
              <a:rPr lang="en-US" dirty="0" smtClean="0"/>
              <a:t> </a:t>
            </a:r>
            <a:br>
              <a:rPr lang="en-US" dirty="0" smtClean="0"/>
            </a:br>
            <a:endParaRPr lang="en-US" dirty="0" smtClean="0"/>
          </a:p>
          <a:p>
            <a:r>
              <a:rPr lang="en-US" sz="1200" b="0" i="0" kern="1200" dirty="0" smtClean="0">
                <a:solidFill>
                  <a:schemeClr val="tx1"/>
                </a:solidFill>
                <a:effectLst/>
                <a:latin typeface="+mn-lt"/>
                <a:ea typeface="+mn-ea"/>
                <a:cs typeface="+mn-cs"/>
              </a:rPr>
              <a:t>About 20% of all phase I trials are conducted in patients rather than in healthy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volunteers. The reason for this is that some drugs are too toxic – e.g., anticancer drugs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to be given to healthy participants. Such phase I trials may provide some early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information about efficacy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based on surrogate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endpoints</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6EA8CABB-6978-4100-88F0-8C84D475D296}" type="slidenum">
              <a:rPr lang="en-US" smtClean="0"/>
              <a:pPr/>
              <a:t>24</a:t>
            </a:fld>
            <a:endParaRPr lang="en-US"/>
          </a:p>
        </p:txBody>
      </p:sp>
    </p:spTree>
    <p:extLst>
      <p:ext uri="{BB962C8B-B14F-4D97-AF65-F5344CB8AC3E}">
        <p14:creationId xmlns:p14="http://schemas.microsoft.com/office/powerpoint/2010/main" xmlns="" val="14191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studies are fairly short, usually lasting several weeks or months. In addition to effectiveness, they consider the drug’s safety and require close </a:t>
            </a:r>
          </a:p>
          <a:p>
            <a:endParaRPr lang="en-US" dirty="0"/>
          </a:p>
        </p:txBody>
      </p:sp>
      <p:sp>
        <p:nvSpPr>
          <p:cNvPr id="4" name="Slide Number Placeholder 3"/>
          <p:cNvSpPr>
            <a:spLocks noGrp="1"/>
          </p:cNvSpPr>
          <p:nvPr>
            <p:ph type="sldNum" sz="quarter" idx="10"/>
          </p:nvPr>
        </p:nvSpPr>
        <p:spPr/>
        <p:txBody>
          <a:bodyPr/>
          <a:lstStyle/>
          <a:p>
            <a:fld id="{6EA8CABB-6978-4100-88F0-8C84D475D296}" type="slidenum">
              <a:rPr lang="en-US" smtClean="0"/>
              <a:pPr/>
              <a:t>25</a:t>
            </a:fld>
            <a:endParaRPr lang="en-US"/>
          </a:p>
        </p:txBody>
      </p:sp>
    </p:spTree>
    <p:extLst>
      <p:ext uri="{BB962C8B-B14F-4D97-AF65-F5344CB8AC3E}">
        <p14:creationId xmlns:p14="http://schemas.microsoft.com/office/powerpoint/2010/main" xmlns="" val="2932796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Based on 3,357 industry-sponsored phase III clinical trials registered with the US clinical trials registry (October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2005 to July 2009), the mean sample size was 783.2, the mean number of sites 40 and the mean number of countries involved 4.7</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see illustration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Randomisation</a:t>
            </a:r>
            <a:r>
              <a:rPr lang="en-US" sz="1200" b="0" i="0" kern="1200" dirty="0" smtClean="0">
                <a:solidFill>
                  <a:schemeClr val="tx1"/>
                </a:solidFill>
                <a:effectLst/>
                <a:latin typeface="+mn-lt"/>
                <a:ea typeface="+mn-ea"/>
                <a:cs typeface="+mn-cs"/>
              </a:rPr>
              <a:t> was adopted in 77.6%, double blinding was used in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57.8% and both safety and efficacy were studied in 67.6%. A placebo control group was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used in 28.3% of the trials and an active control in 23.8%. About one-third of the trials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did not supply information about the trial design, but they were included when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computing the above statistics.</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6EA8CABB-6978-4100-88F0-8C84D475D296}" type="slidenum">
              <a:rPr lang="en-US" smtClean="0"/>
              <a:pPr/>
              <a:t>26</a:t>
            </a:fld>
            <a:endParaRPr lang="en-US"/>
          </a:p>
        </p:txBody>
      </p:sp>
    </p:spTree>
    <p:extLst>
      <p:ext uri="{BB962C8B-B14F-4D97-AF65-F5344CB8AC3E}">
        <p14:creationId xmlns:p14="http://schemas.microsoft.com/office/powerpoint/2010/main" xmlns="" val="406321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Medications such as </a:t>
            </a:r>
            <a:r>
              <a:rPr lang="en-US" sz="1200" b="0" i="0" kern="1200" dirty="0" err="1" smtClean="0">
                <a:solidFill>
                  <a:schemeClr val="tx1"/>
                </a:solidFill>
                <a:effectLst/>
                <a:latin typeface="+mn-lt"/>
                <a:ea typeface="+mn-ea"/>
                <a:cs typeface="+mn-cs"/>
              </a:rPr>
              <a:t>cerivastatin</a:t>
            </a:r>
            <a:r>
              <a:rPr lang="en-US" sz="1200" b="0" i="0" kern="1200" dirty="0" smtClean="0">
                <a:solidFill>
                  <a:schemeClr val="tx1"/>
                </a:solidFill>
                <a:effectLst/>
                <a:latin typeface="+mn-lt"/>
                <a:ea typeface="+mn-ea"/>
                <a:cs typeface="+mn-cs"/>
              </a:rPr>
              <a:t> under the brand names </a:t>
            </a:r>
            <a:r>
              <a:rPr lang="en-US" sz="1200" b="0" i="0" kern="1200" dirty="0" err="1" smtClean="0">
                <a:solidFill>
                  <a:schemeClr val="tx1"/>
                </a:solidFill>
                <a:effectLst/>
                <a:latin typeface="+mn-lt"/>
                <a:ea typeface="+mn-ea"/>
                <a:cs typeface="+mn-cs"/>
              </a:rPr>
              <a:t>Baycol</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Lipobay</a:t>
            </a:r>
            <a:r>
              <a:rPr lang="en-US" sz="1200" b="0" i="0" kern="1200" dirty="0" smtClean="0">
                <a:solidFill>
                  <a:schemeClr val="tx1"/>
                </a:solidFill>
                <a:effectLst/>
                <a:latin typeface="+mn-lt"/>
                <a:ea typeface="+mn-ea"/>
                <a:cs typeface="+mn-cs"/>
              </a:rPr>
              <a:t>, and the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medications </a:t>
            </a:r>
            <a:r>
              <a:rPr lang="en-US" sz="1200" b="0" i="0" kern="1200" dirty="0" err="1" smtClean="0">
                <a:solidFill>
                  <a:schemeClr val="tx1"/>
                </a:solidFill>
                <a:effectLst/>
                <a:latin typeface="+mn-lt"/>
                <a:ea typeface="+mn-ea"/>
                <a:cs typeface="+mn-cs"/>
              </a:rPr>
              <a:t>troglitazone</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rofecoxib</a:t>
            </a:r>
            <a:r>
              <a:rPr lang="en-US" sz="1200" b="0" i="0" kern="1200" dirty="0" smtClean="0">
                <a:solidFill>
                  <a:schemeClr val="tx1"/>
                </a:solidFill>
                <a:effectLst/>
                <a:latin typeface="+mn-lt"/>
                <a:ea typeface="+mn-ea"/>
                <a:cs typeface="+mn-cs"/>
              </a:rPr>
              <a:t>, known respectively as </a:t>
            </a:r>
            <a:r>
              <a:rPr lang="en-US" sz="1200" b="0" i="0" kern="1200" dirty="0" err="1" smtClean="0">
                <a:solidFill>
                  <a:schemeClr val="tx1"/>
                </a:solidFill>
                <a:effectLst/>
                <a:latin typeface="+mn-lt"/>
                <a:ea typeface="+mn-ea"/>
                <a:cs typeface="+mn-cs"/>
              </a:rPr>
              <a:t>Rezulin</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Vioxx</a:t>
            </a:r>
            <a:r>
              <a:rPr lang="en-US" sz="1200" b="0" i="0" kern="1200" dirty="0" smtClean="0">
                <a:solidFill>
                  <a:schemeClr val="tx1"/>
                </a:solidFill>
                <a:effectLst/>
                <a:latin typeface="+mn-lt"/>
                <a:ea typeface="+mn-ea"/>
                <a:cs typeface="+mn-cs"/>
              </a:rPr>
              <a:t>, were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approved for sale, but later recalled due to the severe health risks they posed on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patients. As such, these phase IV trials are usually required by regulatory authorities or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they may be carried out voluntarily by the sponsor</a:t>
            </a:r>
            <a:r>
              <a:rPr lang="en-US" dirty="0" smtClean="0"/>
              <a:t> </a:t>
            </a:r>
          </a:p>
          <a:p>
            <a:endParaRPr lang="en-US" dirty="0" smtClean="0"/>
          </a:p>
          <a:p>
            <a:r>
              <a:rPr lang="en-US" dirty="0" smtClean="0"/>
              <a:t>Therapeutic use trials are not necessary for approval, but are regarded as important for </a:t>
            </a:r>
            <a:r>
              <a:rPr lang="en-US" dirty="0" err="1" smtClean="0"/>
              <a:t>optimising</a:t>
            </a:r>
            <a:r>
              <a:rPr lang="en-US" dirty="0" smtClean="0"/>
              <a:t> usage of the drug. Examples are additional drug-drug interaction, </a:t>
            </a:r>
            <a:r>
              <a:rPr lang="en-US" dirty="0" err="1" smtClean="0"/>
              <a:t>doseresponse</a:t>
            </a:r>
            <a:r>
              <a:rPr lang="en-US" dirty="0" smtClean="0"/>
              <a:t> or safety studies and studies designed to support use under the approved indication, e.g., mortality/morbidity studies </a:t>
            </a:r>
            <a:br>
              <a:rPr lang="en-US" dirty="0" smtClean="0"/>
            </a:br>
            <a:endParaRPr lang="en-US" dirty="0" smtClean="0"/>
          </a:p>
          <a:p>
            <a:r>
              <a:rPr lang="en-US" dirty="0" smtClean="0"/>
              <a:t>Post-marketing trials can also be critical for exploring </a:t>
            </a:r>
            <a:r>
              <a:rPr lang="en-US" i="1" dirty="0" smtClean="0"/>
              <a:t>new uses </a:t>
            </a:r>
            <a:r>
              <a:rPr lang="en-US" dirty="0" smtClean="0"/>
              <a:t>for a</a:t>
            </a:r>
            <a:br>
              <a:rPr lang="en-US" dirty="0" smtClean="0"/>
            </a:br>
            <a:r>
              <a:rPr lang="en-US" dirty="0" smtClean="0"/>
              <a:t>therapy, as well as acquiring a full understanding of the capability and uses of a drug. After initial approval, drug development may continue with studies of </a:t>
            </a:r>
            <a:r>
              <a:rPr lang="en-US" i="1" dirty="0" smtClean="0"/>
              <a:t>new or modified indications, new dosage regimens, and new routes of administration or additional patient populations</a:t>
            </a:r>
            <a:r>
              <a:rPr lang="en-US" dirty="0" smtClean="0"/>
              <a:t>. </a:t>
            </a:r>
            <a:br>
              <a:rPr lang="en-US" dirty="0" smtClean="0"/>
            </a:b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EA8CABB-6978-4100-88F0-8C84D475D296}" type="slidenum">
              <a:rPr lang="en-US" smtClean="0"/>
              <a:pPr/>
              <a:t>27</a:t>
            </a:fld>
            <a:endParaRPr lang="en-US"/>
          </a:p>
        </p:txBody>
      </p:sp>
    </p:spTree>
    <p:extLst>
      <p:ext uri="{BB962C8B-B14F-4D97-AF65-F5344CB8AC3E}">
        <p14:creationId xmlns:p14="http://schemas.microsoft.com/office/powerpoint/2010/main" xmlns="" val="3374468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81000" y="2889250"/>
            <a:ext cx="8610600" cy="158750"/>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accent2">
                <a:lumMod val="50000"/>
              </a:schemeClr>
            </a:solidFill>
            <a:ln w="9525">
              <a:noFill/>
              <a:miter lim="800000"/>
              <a:headEnd/>
              <a:tailEnd/>
            </a:ln>
            <a:effectLst/>
          </p:spPr>
          <p:txBody>
            <a:bodyPr wrap="none" anchor="ctr"/>
            <a:lstStyle/>
            <a:p>
              <a:pPr algn="r" fontAlgn="base">
                <a:spcBef>
                  <a:spcPct val="0"/>
                </a:spcBef>
                <a:spcAft>
                  <a:spcPct val="0"/>
                </a:spcAft>
                <a:defRPr/>
              </a:pPr>
              <a:endParaRPr lang="en-US" sz="1000" b="1">
                <a:solidFill>
                  <a:srgbClr val="000000"/>
                </a:solidFill>
                <a:latin typeface="Book Antiqua" pitchFamily="18" charset="0"/>
              </a:endParaRPr>
            </a:p>
          </p:txBody>
        </p:sp>
        <p:sp>
          <p:nvSpPr>
            <p:cNvPr id="6" name="Rectangle 9"/>
            <p:cNvSpPr>
              <a:spLocks noChangeArrowheads="1"/>
            </p:cNvSpPr>
            <p:nvPr userDrawn="1"/>
          </p:nvSpPr>
          <p:spPr bwMode="auto">
            <a:xfrm>
              <a:off x="1952" y="1680"/>
              <a:ext cx="1808" cy="144"/>
            </a:xfrm>
            <a:prstGeom prst="rect">
              <a:avLst/>
            </a:prstGeom>
            <a:solidFill>
              <a:schemeClr val="accent6">
                <a:lumMod val="60000"/>
                <a:lumOff val="40000"/>
              </a:schemeClr>
            </a:solidFill>
            <a:ln w="9525">
              <a:noFill/>
              <a:miter lim="800000"/>
              <a:headEnd/>
              <a:tailEnd/>
            </a:ln>
            <a:effectLst/>
          </p:spPr>
          <p:txBody>
            <a:bodyPr wrap="none" anchor="ctr"/>
            <a:lstStyle/>
            <a:p>
              <a:pPr algn="r" fontAlgn="base">
                <a:spcBef>
                  <a:spcPct val="0"/>
                </a:spcBef>
                <a:spcAft>
                  <a:spcPct val="0"/>
                </a:spcAft>
                <a:defRPr/>
              </a:pPr>
              <a:endParaRPr lang="en-US" sz="1000" b="1">
                <a:solidFill>
                  <a:srgbClr val="000000"/>
                </a:solidFill>
                <a:latin typeface="Book Antiqua" pitchFamily="18" charset="0"/>
              </a:endParaRPr>
            </a:p>
          </p:txBody>
        </p:sp>
        <p:sp>
          <p:nvSpPr>
            <p:cNvPr id="7" name="Rectangle 10"/>
            <p:cNvSpPr>
              <a:spLocks noChangeArrowheads="1"/>
            </p:cNvSpPr>
            <p:nvPr userDrawn="1"/>
          </p:nvSpPr>
          <p:spPr bwMode="auto">
            <a:xfrm>
              <a:off x="3760" y="1680"/>
              <a:ext cx="1808" cy="144"/>
            </a:xfrm>
            <a:prstGeom prst="rect">
              <a:avLst/>
            </a:prstGeom>
            <a:solidFill>
              <a:schemeClr val="tx2">
                <a:lumMod val="40000"/>
                <a:lumOff val="60000"/>
              </a:schemeClr>
            </a:solidFill>
            <a:ln w="9525">
              <a:noFill/>
              <a:miter lim="800000"/>
              <a:headEnd/>
              <a:tailEnd/>
            </a:ln>
            <a:effectLst/>
          </p:spPr>
          <p:txBody>
            <a:bodyPr wrap="none" anchor="ctr"/>
            <a:lstStyle/>
            <a:p>
              <a:pPr algn="r" fontAlgn="base">
                <a:spcBef>
                  <a:spcPct val="0"/>
                </a:spcBef>
                <a:spcAft>
                  <a:spcPct val="0"/>
                </a:spcAft>
                <a:defRPr/>
              </a:pPr>
              <a:endParaRPr lang="en-US" sz="1000" b="1">
                <a:solidFill>
                  <a:srgbClr val="000000"/>
                </a:solidFill>
                <a:latin typeface="Book Antiqua" pitchFamily="18" charset="0"/>
              </a:endParaRPr>
            </a:p>
          </p:txBody>
        </p:sp>
      </p:grpSp>
      <p:pic>
        <p:nvPicPr>
          <p:cNvPr id="8" name="Picture 13" descr="C:\Documents and Settings\S.Hamed Hosseini\Desktop\final logos\final logos\logo final a.jpg"/>
          <p:cNvPicPr>
            <a:picLocks noChangeAspect="1" noChangeArrowheads="1"/>
          </p:cNvPicPr>
          <p:nvPr userDrawn="1"/>
        </p:nvPicPr>
        <p:blipFill>
          <a:blip r:embed="rId2" cstate="print"/>
          <a:srcRect l="10001" t="16420" r="14999" b="23373"/>
          <a:stretch>
            <a:fillRect/>
          </a:stretch>
        </p:blipFill>
        <p:spPr bwMode="auto">
          <a:xfrm>
            <a:off x="3783013" y="5410200"/>
            <a:ext cx="1349375" cy="990600"/>
          </a:xfrm>
          <a:prstGeom prst="rect">
            <a:avLst/>
          </a:prstGeom>
          <a:noFill/>
          <a:ln w="9525">
            <a:noFill/>
            <a:miter lim="800000"/>
            <a:headEnd/>
            <a:tailEnd/>
          </a:ln>
        </p:spPr>
      </p:pic>
      <p:grpSp>
        <p:nvGrpSpPr>
          <p:cNvPr id="9" name="Group 7"/>
          <p:cNvGrpSpPr>
            <a:grpSpLocks/>
          </p:cNvGrpSpPr>
          <p:nvPr userDrawn="1"/>
        </p:nvGrpSpPr>
        <p:grpSpPr bwMode="auto">
          <a:xfrm flipV="1">
            <a:off x="304800" y="228600"/>
            <a:ext cx="8610600" cy="46038"/>
            <a:chOff x="144" y="1680"/>
            <a:chExt cx="5424" cy="144"/>
          </a:xfrm>
        </p:grpSpPr>
        <p:sp>
          <p:nvSpPr>
            <p:cNvPr id="10" name="Rectangle 8"/>
            <p:cNvSpPr>
              <a:spLocks noChangeArrowheads="1"/>
            </p:cNvSpPr>
            <p:nvPr userDrawn="1"/>
          </p:nvSpPr>
          <p:spPr bwMode="auto">
            <a:xfrm>
              <a:off x="144" y="1680"/>
              <a:ext cx="1808" cy="144"/>
            </a:xfrm>
            <a:prstGeom prst="rect">
              <a:avLst/>
            </a:prstGeom>
            <a:solidFill>
              <a:schemeClr val="accent2">
                <a:lumMod val="50000"/>
              </a:schemeClr>
            </a:solidFill>
            <a:ln w="9525">
              <a:noFill/>
              <a:miter lim="800000"/>
              <a:headEnd/>
              <a:tailEnd/>
            </a:ln>
            <a:effectLst/>
          </p:spPr>
          <p:txBody>
            <a:bodyPr wrap="none" anchor="ctr"/>
            <a:lstStyle/>
            <a:p>
              <a:pPr algn="r" fontAlgn="base">
                <a:spcBef>
                  <a:spcPct val="0"/>
                </a:spcBef>
                <a:spcAft>
                  <a:spcPct val="0"/>
                </a:spcAft>
                <a:defRPr/>
              </a:pPr>
              <a:endParaRPr lang="en-US" sz="1000" b="1">
                <a:solidFill>
                  <a:srgbClr val="000000"/>
                </a:solidFill>
                <a:latin typeface="Book Antiqua" pitchFamily="18" charset="0"/>
              </a:endParaRPr>
            </a:p>
          </p:txBody>
        </p:sp>
        <p:sp>
          <p:nvSpPr>
            <p:cNvPr id="11" name="Rectangle 9"/>
            <p:cNvSpPr>
              <a:spLocks noChangeArrowheads="1"/>
            </p:cNvSpPr>
            <p:nvPr userDrawn="1"/>
          </p:nvSpPr>
          <p:spPr bwMode="auto">
            <a:xfrm>
              <a:off x="1952" y="1680"/>
              <a:ext cx="1808" cy="144"/>
            </a:xfrm>
            <a:prstGeom prst="rect">
              <a:avLst/>
            </a:prstGeom>
            <a:solidFill>
              <a:schemeClr val="accent6">
                <a:lumMod val="60000"/>
                <a:lumOff val="40000"/>
              </a:schemeClr>
            </a:solidFill>
            <a:ln w="9525">
              <a:noFill/>
              <a:miter lim="800000"/>
              <a:headEnd/>
              <a:tailEnd/>
            </a:ln>
            <a:effectLst/>
          </p:spPr>
          <p:txBody>
            <a:bodyPr wrap="none" anchor="ctr"/>
            <a:lstStyle/>
            <a:p>
              <a:pPr algn="r" fontAlgn="base">
                <a:spcBef>
                  <a:spcPct val="0"/>
                </a:spcBef>
                <a:spcAft>
                  <a:spcPct val="0"/>
                </a:spcAft>
                <a:defRPr/>
              </a:pPr>
              <a:endParaRPr lang="en-US" sz="1000" b="1">
                <a:solidFill>
                  <a:srgbClr val="000000"/>
                </a:solidFill>
                <a:latin typeface="Book Antiqua" pitchFamily="18" charset="0"/>
              </a:endParaRPr>
            </a:p>
          </p:txBody>
        </p:sp>
        <p:sp>
          <p:nvSpPr>
            <p:cNvPr id="12" name="Rectangle 10"/>
            <p:cNvSpPr>
              <a:spLocks noChangeArrowheads="1"/>
            </p:cNvSpPr>
            <p:nvPr userDrawn="1"/>
          </p:nvSpPr>
          <p:spPr bwMode="auto">
            <a:xfrm>
              <a:off x="3760" y="1680"/>
              <a:ext cx="1808" cy="144"/>
            </a:xfrm>
            <a:prstGeom prst="rect">
              <a:avLst/>
            </a:prstGeom>
            <a:solidFill>
              <a:schemeClr val="tx2">
                <a:lumMod val="40000"/>
                <a:lumOff val="60000"/>
              </a:schemeClr>
            </a:solidFill>
            <a:ln w="9525">
              <a:noFill/>
              <a:miter lim="800000"/>
              <a:headEnd/>
              <a:tailEnd/>
            </a:ln>
            <a:effectLst/>
          </p:spPr>
          <p:txBody>
            <a:bodyPr wrap="none" anchor="ctr"/>
            <a:lstStyle/>
            <a:p>
              <a:pPr algn="r" fontAlgn="base">
                <a:spcBef>
                  <a:spcPct val="0"/>
                </a:spcBef>
                <a:spcAft>
                  <a:spcPct val="0"/>
                </a:spcAft>
                <a:defRPr/>
              </a:pPr>
              <a:endParaRPr lang="en-US" sz="1000" b="1">
                <a:solidFill>
                  <a:srgbClr val="000000"/>
                </a:solidFill>
                <a:latin typeface="Book Antiqua" pitchFamily="18" charset="0"/>
              </a:endParaRPr>
            </a:p>
          </p:txBody>
        </p:sp>
      </p:grpSp>
      <p:sp>
        <p:nvSpPr>
          <p:cNvPr id="18434" name="Rectangle 2"/>
          <p:cNvSpPr>
            <a:spLocks noGrp="1" noChangeArrowheads="1"/>
          </p:cNvSpPr>
          <p:nvPr>
            <p:ph type="ctrTitle"/>
          </p:nvPr>
        </p:nvSpPr>
        <p:spPr>
          <a:xfrm>
            <a:off x="685800" y="685800"/>
            <a:ext cx="7772400" cy="2127250"/>
          </a:xfrm>
        </p:spPr>
        <p:txBody>
          <a:bodyPr/>
          <a:lstStyle>
            <a:lvl1pPr>
              <a:defRPr sz="5200"/>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dirty="0" smtClean="0"/>
              <a:t>Click to edit Master subtitle style</a:t>
            </a:r>
            <a:endParaRPr lang="en-US" dirty="0"/>
          </a:p>
        </p:txBody>
      </p:sp>
      <p:sp>
        <p:nvSpPr>
          <p:cNvPr id="13" name="Rectangle 4"/>
          <p:cNvSpPr>
            <a:spLocks noGrp="1" noChangeArrowheads="1"/>
          </p:cNvSpPr>
          <p:nvPr>
            <p:ph type="dt" sz="half" idx="10"/>
          </p:nvPr>
        </p:nvSpPr>
        <p:spPr bwMode="auto">
          <a:xfrm>
            <a:off x="457200" y="63246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b="0">
                <a:latin typeface="Verdana" pitchFamily="34" charset="0"/>
                <a:cs typeface="Arial" charset="0"/>
              </a:defRPr>
            </a:lvl1pPr>
          </a:lstStyle>
          <a:p>
            <a:pPr fontAlgn="base">
              <a:spcBef>
                <a:spcPct val="0"/>
              </a:spcBef>
              <a:spcAft>
                <a:spcPct val="0"/>
              </a:spcAft>
              <a:defRPr/>
            </a:pPr>
            <a:endParaRPr lang="en-US" sz="1000">
              <a:solidFill>
                <a:srgbClr val="000000"/>
              </a:solidFill>
            </a:endParaRPr>
          </a:p>
        </p:txBody>
      </p:sp>
      <p:sp>
        <p:nvSpPr>
          <p:cNvPr id="14" name="Rectangle 6"/>
          <p:cNvSpPr>
            <a:spLocks noGrp="1" noChangeArrowheads="1"/>
          </p:cNvSpPr>
          <p:nvPr>
            <p:ph type="sldNum" sz="quarter" idx="11"/>
          </p:nvPr>
        </p:nvSpPr>
        <p:spPr/>
        <p:txBody>
          <a:bodyPr/>
          <a:lstStyle>
            <a:lvl1pPr>
              <a:defRPr/>
            </a:lvl1pPr>
          </a:lstStyle>
          <a:p>
            <a:pPr>
              <a:defRPr/>
            </a:pPr>
            <a:fld id="{4D236F6E-8A02-4FD2-A76F-2F926E0FFF1C}" type="slidenum">
              <a:rPr lang="en-US">
                <a:solidFill>
                  <a:srgbClr val="000000"/>
                </a:solidFill>
              </a:rPr>
              <a:pPr>
                <a:defRPr/>
              </a:pPr>
              <a:t>‹#›</a:t>
            </a:fld>
            <a:endParaRPr lang="en-US">
              <a:solidFill>
                <a:srgbClr val="000000"/>
              </a:solidFill>
            </a:endParaRPr>
          </a:p>
        </p:txBody>
      </p:sp>
      <p:sp>
        <p:nvSpPr>
          <p:cNvPr id="15" name="Rectangle 5"/>
          <p:cNvSpPr>
            <a:spLocks noGrp="1" noChangeArrowheads="1"/>
          </p:cNvSpPr>
          <p:nvPr>
            <p:ph type="ftr" sz="quarter" idx="12"/>
          </p:nvPr>
        </p:nvSpPr>
        <p:spPr/>
        <p:txBody>
          <a:bodyPr/>
          <a:lstStyle>
            <a:lvl1pPr>
              <a:defRPr sz="1200" b="1"/>
            </a:lvl1pPr>
          </a:lstStyle>
          <a:p>
            <a:pPr>
              <a:defRPr/>
            </a:pPr>
            <a:r>
              <a:rPr lang="en-US">
                <a:solidFill>
                  <a:srgbClr val="000000"/>
                </a:solidFill>
              </a:rPr>
              <a:t>Copyright: Clinical Trial Center</a:t>
            </a:r>
          </a:p>
        </p:txBody>
      </p:sp>
    </p:spTree>
    <p:extLst>
      <p:ext uri="{BB962C8B-B14F-4D97-AF65-F5344CB8AC3E}">
        <p14:creationId xmlns:p14="http://schemas.microsoft.com/office/powerpoint/2010/main" xmlns="" val="153751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Copyright: Copyright: Clinical Trial Center</a:t>
            </a:r>
          </a:p>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pPr>
              <a:defRPr/>
            </a:pPr>
            <a:fld id="{8BFF48DE-99B0-41BE-8D9E-16BA0D546B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9795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Copyright: Copyright: Clinical Trial Center</a:t>
            </a:r>
          </a:p>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pPr>
              <a:defRPr/>
            </a:pPr>
            <a:fld id="{4E89A5BC-EFC9-4C54-91C4-DCEFC4C608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71249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477000"/>
            <a:ext cx="3352800" cy="304800"/>
          </a:xfrm>
        </p:spPr>
        <p:txBody>
          <a:bodyPr/>
          <a:lstStyle>
            <a:lvl1pPr>
              <a:defRPr/>
            </a:lvl1pPr>
          </a:lstStyle>
          <a:p>
            <a:pPr>
              <a:defRPr/>
            </a:pPr>
            <a:r>
              <a:rPr lang="en-US">
                <a:solidFill>
                  <a:srgbClr val="000000"/>
                </a:solidFill>
              </a:rPr>
              <a:t>Copyright: Clinical Trial Center</a:t>
            </a:r>
          </a:p>
        </p:txBody>
      </p:sp>
      <p:sp>
        <p:nvSpPr>
          <p:cNvPr id="8" name="Slide Number Placeholder 7"/>
          <p:cNvSpPr>
            <a:spLocks noGrp="1"/>
          </p:cNvSpPr>
          <p:nvPr>
            <p:ph type="sldNum" sz="quarter" idx="11"/>
          </p:nvPr>
        </p:nvSpPr>
        <p:spPr/>
        <p:txBody>
          <a:bodyPr/>
          <a:lstStyle>
            <a:lvl1pPr>
              <a:defRPr/>
            </a:lvl1pPr>
          </a:lstStyle>
          <a:p>
            <a:pPr>
              <a:defRPr/>
            </a:pPr>
            <a:fld id="{2A2DEA16-3EE8-4B41-91B8-D9B356E255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399810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B9484C0D-5CE3-43FD-853D-FD9FD23FDDA3}" type="slidenum">
              <a:rPr lang="ar-SA">
                <a:solidFill>
                  <a:srgbClr val="000000"/>
                </a:solidFill>
              </a:rPr>
              <a:pPr/>
              <a:t>‹#›</a:t>
            </a:fld>
            <a:endParaRPr lang="en-US">
              <a:solidFill>
                <a:srgbClr val="000000"/>
              </a:solidFill>
            </a:endParaRPr>
          </a:p>
        </p:txBody>
      </p:sp>
      <p:sp>
        <p:nvSpPr>
          <p:cNvPr id="4" name="Date Placeholder 3"/>
          <p:cNvSpPr>
            <a:spLocks noGrp="1"/>
          </p:cNvSpPr>
          <p:nvPr>
            <p:ph type="dt" sz="half" idx="11"/>
          </p:nvPr>
        </p:nvSpPr>
        <p:spPr>
          <a:xfrm>
            <a:off x="457200" y="6243638"/>
            <a:ext cx="2133600" cy="457200"/>
          </a:xfrm>
          <a:prstGeom prst="rect">
            <a:avLst/>
          </a:prstGeom>
        </p:spPr>
        <p:txBody>
          <a:bodyPr/>
          <a:lstStyle>
            <a:lvl1pPr>
              <a:defRPr/>
            </a:lvl1pPr>
          </a:lstStyle>
          <a:p>
            <a:pPr algn="r" fontAlgn="base">
              <a:spcBef>
                <a:spcPct val="0"/>
              </a:spcBef>
              <a:spcAft>
                <a:spcPct val="0"/>
              </a:spcAft>
            </a:pPr>
            <a:endParaRPr lang="en-US" sz="1000" b="1">
              <a:solidFill>
                <a:srgbClr val="000000"/>
              </a:solidFill>
              <a:latin typeface="Book Antiqua" pitchFamily="18"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xmlns="" val="182376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0C7E72-1C96-4930-A2E4-E63D09601C9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0C7E72-1C96-4930-A2E4-E63D09601C99}"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0C7E72-1C96-4930-A2E4-E63D09601C99}"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lvl1pPr>
          </a:lstStyle>
          <a:p>
            <a:pPr>
              <a:defRPr/>
            </a:pPr>
            <a:fld id="{75E268C1-5A2C-463F-91B9-217EE788DC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329669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C7E72-1C96-4930-A2E4-E63D09601C99}"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C7E72-1C96-4930-A2E4-E63D09601C9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C7E72-1C96-4930-A2E4-E63D09601C9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43D6F2F-75EC-46F4-9DDB-CFEC90BAF0BD}" type="datetime1">
              <a:rPr lang="en-US" smtClean="0"/>
              <a:pPr/>
              <a:t>9/27/2018</a:t>
            </a:fld>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smtClean="0"/>
              <a:t>Ayat Ahmadi MSc, PhD student of epidemiology, TUMS</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1947754-4070-4C7B-BD6B-B2B5BB2DEFC1}" type="datetime1">
              <a:rPr lang="en-US" smtClean="0"/>
              <a:pPr/>
              <a:t>9/27/2018</a:t>
            </a:fld>
            <a:endParaRPr lang="en-US"/>
          </a:p>
        </p:txBody>
      </p:sp>
      <p:sp>
        <p:nvSpPr>
          <p:cNvPr id="5" name="Footer Placeholder 4"/>
          <p:cNvSpPr>
            <a:spLocks noGrp="1"/>
          </p:cNvSpPr>
          <p:nvPr>
            <p:ph type="ftr" sz="quarter" idx="11"/>
          </p:nvPr>
        </p:nvSpPr>
        <p:spPr/>
        <p:txBody>
          <a:bodyPr/>
          <a:lstStyle/>
          <a:p>
            <a:r>
              <a:rPr lang="en-US" smtClean="0"/>
              <a:t>Ayat Ahmadi MSc, PhD student of epidemiology, TUMS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A29FA79-1AB5-4F1F-86DC-87950D43BDB9}" type="datetime1">
              <a:rPr lang="en-US" smtClean="0"/>
              <a:pPr/>
              <a:t>9/27/2018</a:t>
            </a:fld>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Ayat Ahmadi MSc, PhD student of epidemiology, TUMS</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E9E3E1E-2F3E-4CF4-9446-3007570E66A3}" type="datetime1">
              <a:rPr lang="en-US" smtClean="0"/>
              <a:pPr/>
              <a:t>9/27/2018</a:t>
            </a:fld>
            <a:endParaRPr lang="en-US"/>
          </a:p>
        </p:txBody>
      </p:sp>
      <p:sp>
        <p:nvSpPr>
          <p:cNvPr id="6" name="Footer Placeholder 5"/>
          <p:cNvSpPr>
            <a:spLocks noGrp="1"/>
          </p:cNvSpPr>
          <p:nvPr>
            <p:ph type="ftr" sz="quarter" idx="11"/>
          </p:nvPr>
        </p:nvSpPr>
        <p:spPr/>
        <p:txBody>
          <a:bodyPr/>
          <a:lstStyle/>
          <a:p>
            <a:r>
              <a:rPr lang="en-US" smtClean="0"/>
              <a:t>Ayat Ahmadi MSc, PhD student of epidemiology, TUMS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5923B7A-2B5D-4A6E-BD84-ED7EA3DC1192}" type="datetime1">
              <a:rPr lang="en-US" smtClean="0"/>
              <a:pPr/>
              <a:t>9/27/2018</a:t>
            </a:fld>
            <a:endParaRPr lang="en-US"/>
          </a:p>
        </p:txBody>
      </p:sp>
      <p:sp>
        <p:nvSpPr>
          <p:cNvPr id="8" name="Footer Placeholder 7"/>
          <p:cNvSpPr>
            <a:spLocks noGrp="1"/>
          </p:cNvSpPr>
          <p:nvPr>
            <p:ph type="ftr" sz="quarter" idx="11"/>
          </p:nvPr>
        </p:nvSpPr>
        <p:spPr/>
        <p:txBody>
          <a:bodyPr/>
          <a:lstStyle/>
          <a:p>
            <a:r>
              <a:rPr lang="en-US" smtClean="0"/>
              <a:t>Ayat Ahmadi MSc, PhD student of epidemiology, TUMS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Copyright: Clinical Trial Center</a:t>
            </a:r>
          </a:p>
        </p:txBody>
      </p:sp>
      <p:sp>
        <p:nvSpPr>
          <p:cNvPr id="5" name="Rectangle 6"/>
          <p:cNvSpPr>
            <a:spLocks noGrp="1" noChangeArrowheads="1"/>
          </p:cNvSpPr>
          <p:nvPr>
            <p:ph type="sldNum" sz="quarter" idx="11"/>
          </p:nvPr>
        </p:nvSpPr>
        <p:spPr>
          <a:ln/>
        </p:spPr>
        <p:txBody>
          <a:bodyPr/>
          <a:lstStyle>
            <a:lvl1pPr>
              <a:defRPr/>
            </a:lvl1pPr>
          </a:lstStyle>
          <a:p>
            <a:pPr>
              <a:defRPr/>
            </a:pPr>
            <a:fld id="{6B4369F4-BF62-4D8D-B38B-84B76C6F90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95492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BDCAFB-77E4-4FCE-A9CA-608D27EF66FE}" type="datetime1">
              <a:rPr lang="en-US" smtClean="0"/>
              <a:pPr/>
              <a:t>9/27/2018</a:t>
            </a:fld>
            <a:endParaRPr lang="en-US"/>
          </a:p>
        </p:txBody>
      </p:sp>
      <p:sp>
        <p:nvSpPr>
          <p:cNvPr id="4" name="Footer Placeholder 3"/>
          <p:cNvSpPr>
            <a:spLocks noGrp="1"/>
          </p:cNvSpPr>
          <p:nvPr>
            <p:ph type="ftr" sz="quarter" idx="11"/>
          </p:nvPr>
        </p:nvSpPr>
        <p:spPr/>
        <p:txBody>
          <a:bodyPr/>
          <a:lstStyle/>
          <a:p>
            <a:r>
              <a:rPr lang="en-US" smtClean="0"/>
              <a:t>Ayat Ahmadi MSc, PhD student of epidemiology, TUMS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5C2BE-4914-4E4A-8D8F-237B2915C40F}" type="datetime1">
              <a:rPr lang="en-US" smtClean="0"/>
              <a:pPr/>
              <a:t>9/27/2018</a:t>
            </a:fld>
            <a:endParaRPr lang="en-US"/>
          </a:p>
        </p:txBody>
      </p:sp>
      <p:sp>
        <p:nvSpPr>
          <p:cNvPr id="3" name="Footer Placeholder 2"/>
          <p:cNvSpPr>
            <a:spLocks noGrp="1"/>
          </p:cNvSpPr>
          <p:nvPr>
            <p:ph type="ftr" sz="quarter" idx="11"/>
          </p:nvPr>
        </p:nvSpPr>
        <p:spPr/>
        <p:txBody>
          <a:bodyPr/>
          <a:lstStyle/>
          <a:p>
            <a:r>
              <a:rPr lang="en-US" smtClean="0"/>
              <a:t>Ayat Ahmadi MSc, PhD student of epidemiology, TUMS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609B2A-2D64-4D3A-BFD0-772E67DB2375}" type="datetime1">
              <a:rPr lang="en-US" smtClean="0"/>
              <a:pPr/>
              <a:t>9/27/2018</a:t>
            </a:fld>
            <a:endParaRPr lang="en-US"/>
          </a:p>
        </p:txBody>
      </p:sp>
      <p:sp>
        <p:nvSpPr>
          <p:cNvPr id="6" name="Footer Placeholder 5"/>
          <p:cNvSpPr>
            <a:spLocks noGrp="1"/>
          </p:cNvSpPr>
          <p:nvPr>
            <p:ph type="ftr" sz="quarter" idx="11"/>
          </p:nvPr>
        </p:nvSpPr>
        <p:spPr/>
        <p:txBody>
          <a:bodyPr/>
          <a:lstStyle/>
          <a:p>
            <a:r>
              <a:rPr lang="en-US" smtClean="0"/>
              <a:t>Ayat Ahmadi MSc, PhD student of epidemiology, TUMS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861663-141C-49C0-83D6-EF1A1D5E459D}" type="datetime1">
              <a:rPr lang="en-US" smtClean="0"/>
              <a:pPr/>
              <a:t>9/27/2018</a:t>
            </a:fld>
            <a:endParaRPr lang="en-US"/>
          </a:p>
        </p:txBody>
      </p:sp>
      <p:sp>
        <p:nvSpPr>
          <p:cNvPr id="6" name="Footer Placeholder 5"/>
          <p:cNvSpPr>
            <a:spLocks noGrp="1"/>
          </p:cNvSpPr>
          <p:nvPr>
            <p:ph type="ftr" sz="quarter" idx="11"/>
          </p:nvPr>
        </p:nvSpPr>
        <p:spPr/>
        <p:txBody>
          <a:bodyPr/>
          <a:lstStyle/>
          <a:p>
            <a:r>
              <a:rPr lang="en-US" smtClean="0"/>
              <a:t>Ayat Ahmadi MSc, PhD student of epidemiology, TUMS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78C434-82F2-4A2D-9A13-57B502532E30}" type="datetime1">
              <a:rPr lang="en-US" smtClean="0"/>
              <a:pPr/>
              <a:t>9/27/2018</a:t>
            </a:fld>
            <a:endParaRPr lang="en-US"/>
          </a:p>
        </p:txBody>
      </p:sp>
      <p:sp>
        <p:nvSpPr>
          <p:cNvPr id="5" name="Footer Placeholder 4"/>
          <p:cNvSpPr>
            <a:spLocks noGrp="1"/>
          </p:cNvSpPr>
          <p:nvPr>
            <p:ph type="ftr" sz="quarter" idx="11"/>
          </p:nvPr>
        </p:nvSpPr>
        <p:spPr/>
        <p:txBody>
          <a:bodyPr/>
          <a:lstStyle/>
          <a:p>
            <a:r>
              <a:rPr lang="en-US" smtClean="0"/>
              <a:t>Ayat Ahmadi MSc, PhD student of epidemiology, TUMS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13D32E-EA19-4198-8224-EF4A3BBBF659}" type="datetime1">
              <a:rPr lang="en-US" smtClean="0"/>
              <a:pPr/>
              <a:t>9/27/2018</a:t>
            </a:fld>
            <a:endParaRPr lang="en-US"/>
          </a:p>
        </p:txBody>
      </p:sp>
      <p:sp>
        <p:nvSpPr>
          <p:cNvPr id="5" name="Footer Placeholder 4"/>
          <p:cNvSpPr>
            <a:spLocks noGrp="1"/>
          </p:cNvSpPr>
          <p:nvPr>
            <p:ph type="ftr" sz="quarter" idx="11"/>
          </p:nvPr>
        </p:nvSpPr>
        <p:spPr/>
        <p:txBody>
          <a:bodyPr/>
          <a:lstStyle/>
          <a:p>
            <a:r>
              <a:rPr lang="en-US" smtClean="0"/>
              <a:t>Ayat Ahmadi MSc, PhD student of epidemiology, TUMS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0C7E72-1C96-4930-A2E4-E63D09601C9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Copyright: Clinical Trial Center</a:t>
            </a:r>
          </a:p>
        </p:txBody>
      </p:sp>
      <p:sp>
        <p:nvSpPr>
          <p:cNvPr id="6" name="Rectangle 6"/>
          <p:cNvSpPr>
            <a:spLocks noGrp="1" noChangeArrowheads="1"/>
          </p:cNvSpPr>
          <p:nvPr>
            <p:ph type="sldNum" sz="quarter" idx="11"/>
          </p:nvPr>
        </p:nvSpPr>
        <p:spPr>
          <a:ln/>
        </p:spPr>
        <p:txBody>
          <a:bodyPr/>
          <a:lstStyle>
            <a:lvl1pPr>
              <a:defRPr/>
            </a:lvl1pPr>
          </a:lstStyle>
          <a:p>
            <a:pPr>
              <a:defRPr/>
            </a:pPr>
            <a:fld id="{0A3477C5-9E1D-462B-9D6B-CD7A0C593E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978698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0C7E72-1C96-4930-A2E4-E63D09601C99}"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0C7E72-1C96-4930-A2E4-E63D09601C99}"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C7E72-1C96-4930-A2E4-E63D09601C99}"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C7E72-1C96-4930-A2E4-E63D09601C9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C7E72-1C96-4930-A2E4-E63D09601C9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43D6F2F-75EC-46F4-9DDB-CFEC90BAF0BD}" type="datetime1">
              <a:rPr lang="en-US" smtClean="0"/>
              <a:pPr/>
              <a:t>9/27/2018</a:t>
            </a:fld>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smtClean="0"/>
              <a:t>Ayat Ahmadi MSc, PhD student of epidemiology, TUMS</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1947754-4070-4C7B-BD6B-B2B5BB2DEFC1}" type="datetime1">
              <a:rPr lang="en-US" smtClean="0"/>
              <a:pPr/>
              <a:t>9/27/2018</a:t>
            </a:fld>
            <a:endParaRPr lang="en-US"/>
          </a:p>
        </p:txBody>
      </p:sp>
      <p:sp>
        <p:nvSpPr>
          <p:cNvPr id="5" name="Footer Placeholder 4"/>
          <p:cNvSpPr>
            <a:spLocks noGrp="1"/>
          </p:cNvSpPr>
          <p:nvPr>
            <p:ph type="ftr" sz="quarter" idx="11"/>
          </p:nvPr>
        </p:nvSpPr>
        <p:spPr/>
        <p:txBody>
          <a:bodyPr/>
          <a:lstStyle/>
          <a:p>
            <a:r>
              <a:rPr lang="en-US" smtClean="0"/>
              <a:t>Ayat Ahmadi MSc, PhD student of epidemiology, TUMS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A29FA79-1AB5-4F1F-86DC-87950D43BDB9}" type="datetime1">
              <a:rPr lang="en-US" smtClean="0"/>
              <a:pPr/>
              <a:t>9/27/2018</a:t>
            </a:fld>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Ayat Ahmadi MSc, PhD student of epidemiology, TUMS</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Copyright: Clinical Trial Center</a:t>
            </a:r>
          </a:p>
        </p:txBody>
      </p:sp>
      <p:sp>
        <p:nvSpPr>
          <p:cNvPr id="8" name="Rectangle 6"/>
          <p:cNvSpPr>
            <a:spLocks noGrp="1" noChangeArrowheads="1"/>
          </p:cNvSpPr>
          <p:nvPr>
            <p:ph type="sldNum" sz="quarter" idx="11"/>
          </p:nvPr>
        </p:nvSpPr>
        <p:spPr>
          <a:ln/>
        </p:spPr>
        <p:txBody>
          <a:bodyPr/>
          <a:lstStyle>
            <a:lvl1pPr>
              <a:defRPr/>
            </a:lvl1pPr>
          </a:lstStyle>
          <a:p>
            <a:pPr>
              <a:defRPr/>
            </a:pPr>
            <a:fld id="{CD38D82D-082F-4D0E-B746-15D5FF647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067201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E9E3E1E-2F3E-4CF4-9446-3007570E66A3}" type="datetime1">
              <a:rPr lang="en-US" smtClean="0"/>
              <a:pPr/>
              <a:t>9/27/2018</a:t>
            </a:fld>
            <a:endParaRPr lang="en-US"/>
          </a:p>
        </p:txBody>
      </p:sp>
      <p:sp>
        <p:nvSpPr>
          <p:cNvPr id="6" name="Footer Placeholder 5"/>
          <p:cNvSpPr>
            <a:spLocks noGrp="1"/>
          </p:cNvSpPr>
          <p:nvPr>
            <p:ph type="ftr" sz="quarter" idx="11"/>
          </p:nvPr>
        </p:nvSpPr>
        <p:spPr/>
        <p:txBody>
          <a:bodyPr/>
          <a:lstStyle/>
          <a:p>
            <a:r>
              <a:rPr lang="en-US" smtClean="0"/>
              <a:t>Ayat Ahmadi MSc, PhD student of epidemiology, TUMS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5923B7A-2B5D-4A6E-BD84-ED7EA3DC1192}" type="datetime1">
              <a:rPr lang="en-US" smtClean="0"/>
              <a:pPr/>
              <a:t>9/27/2018</a:t>
            </a:fld>
            <a:endParaRPr lang="en-US"/>
          </a:p>
        </p:txBody>
      </p:sp>
      <p:sp>
        <p:nvSpPr>
          <p:cNvPr id="8" name="Footer Placeholder 7"/>
          <p:cNvSpPr>
            <a:spLocks noGrp="1"/>
          </p:cNvSpPr>
          <p:nvPr>
            <p:ph type="ftr" sz="quarter" idx="11"/>
          </p:nvPr>
        </p:nvSpPr>
        <p:spPr/>
        <p:txBody>
          <a:bodyPr/>
          <a:lstStyle/>
          <a:p>
            <a:r>
              <a:rPr lang="en-US" smtClean="0"/>
              <a:t>Ayat Ahmadi MSc, PhD student of epidemiology, TUMS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BDCAFB-77E4-4FCE-A9CA-608D27EF66FE}" type="datetime1">
              <a:rPr lang="en-US" smtClean="0"/>
              <a:pPr/>
              <a:t>9/27/2018</a:t>
            </a:fld>
            <a:endParaRPr lang="en-US"/>
          </a:p>
        </p:txBody>
      </p:sp>
      <p:sp>
        <p:nvSpPr>
          <p:cNvPr id="4" name="Footer Placeholder 3"/>
          <p:cNvSpPr>
            <a:spLocks noGrp="1"/>
          </p:cNvSpPr>
          <p:nvPr>
            <p:ph type="ftr" sz="quarter" idx="11"/>
          </p:nvPr>
        </p:nvSpPr>
        <p:spPr/>
        <p:txBody>
          <a:bodyPr/>
          <a:lstStyle/>
          <a:p>
            <a:r>
              <a:rPr lang="en-US" smtClean="0"/>
              <a:t>Ayat Ahmadi MSc, PhD student of epidemiology, TUMS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5C2BE-4914-4E4A-8D8F-237B2915C40F}" type="datetime1">
              <a:rPr lang="en-US" smtClean="0"/>
              <a:pPr/>
              <a:t>9/27/2018</a:t>
            </a:fld>
            <a:endParaRPr lang="en-US"/>
          </a:p>
        </p:txBody>
      </p:sp>
      <p:sp>
        <p:nvSpPr>
          <p:cNvPr id="3" name="Footer Placeholder 2"/>
          <p:cNvSpPr>
            <a:spLocks noGrp="1"/>
          </p:cNvSpPr>
          <p:nvPr>
            <p:ph type="ftr" sz="quarter" idx="11"/>
          </p:nvPr>
        </p:nvSpPr>
        <p:spPr/>
        <p:txBody>
          <a:bodyPr/>
          <a:lstStyle/>
          <a:p>
            <a:r>
              <a:rPr lang="en-US" smtClean="0"/>
              <a:t>Ayat Ahmadi MSc, PhD student of epidemiology, TUMS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609B2A-2D64-4D3A-BFD0-772E67DB2375}" type="datetime1">
              <a:rPr lang="en-US" smtClean="0"/>
              <a:pPr/>
              <a:t>9/27/2018</a:t>
            </a:fld>
            <a:endParaRPr lang="en-US"/>
          </a:p>
        </p:txBody>
      </p:sp>
      <p:sp>
        <p:nvSpPr>
          <p:cNvPr id="6" name="Footer Placeholder 5"/>
          <p:cNvSpPr>
            <a:spLocks noGrp="1"/>
          </p:cNvSpPr>
          <p:nvPr>
            <p:ph type="ftr" sz="quarter" idx="11"/>
          </p:nvPr>
        </p:nvSpPr>
        <p:spPr/>
        <p:txBody>
          <a:bodyPr/>
          <a:lstStyle/>
          <a:p>
            <a:r>
              <a:rPr lang="en-US" smtClean="0"/>
              <a:t>Ayat Ahmadi MSc, PhD student of epidemiology, TUMS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861663-141C-49C0-83D6-EF1A1D5E459D}" type="datetime1">
              <a:rPr lang="en-US" smtClean="0"/>
              <a:pPr/>
              <a:t>9/27/2018</a:t>
            </a:fld>
            <a:endParaRPr lang="en-US"/>
          </a:p>
        </p:txBody>
      </p:sp>
      <p:sp>
        <p:nvSpPr>
          <p:cNvPr id="6" name="Footer Placeholder 5"/>
          <p:cNvSpPr>
            <a:spLocks noGrp="1"/>
          </p:cNvSpPr>
          <p:nvPr>
            <p:ph type="ftr" sz="quarter" idx="11"/>
          </p:nvPr>
        </p:nvSpPr>
        <p:spPr/>
        <p:txBody>
          <a:bodyPr/>
          <a:lstStyle/>
          <a:p>
            <a:r>
              <a:rPr lang="en-US" smtClean="0"/>
              <a:t>Ayat Ahmadi MSc, PhD student of epidemiology, TUMS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78C434-82F2-4A2D-9A13-57B502532E30}" type="datetime1">
              <a:rPr lang="en-US" smtClean="0"/>
              <a:pPr/>
              <a:t>9/27/2018</a:t>
            </a:fld>
            <a:endParaRPr lang="en-US"/>
          </a:p>
        </p:txBody>
      </p:sp>
      <p:sp>
        <p:nvSpPr>
          <p:cNvPr id="5" name="Footer Placeholder 4"/>
          <p:cNvSpPr>
            <a:spLocks noGrp="1"/>
          </p:cNvSpPr>
          <p:nvPr>
            <p:ph type="ftr" sz="quarter" idx="11"/>
          </p:nvPr>
        </p:nvSpPr>
        <p:spPr/>
        <p:txBody>
          <a:bodyPr/>
          <a:lstStyle/>
          <a:p>
            <a:r>
              <a:rPr lang="en-US" smtClean="0"/>
              <a:t>Ayat Ahmadi MSc, PhD student of epidemiology, TUMS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13D32E-EA19-4198-8224-EF4A3BBBF659}" type="datetime1">
              <a:rPr lang="en-US" smtClean="0"/>
              <a:pPr/>
              <a:t>9/27/2018</a:t>
            </a:fld>
            <a:endParaRPr lang="en-US"/>
          </a:p>
        </p:txBody>
      </p:sp>
      <p:sp>
        <p:nvSpPr>
          <p:cNvPr id="5" name="Footer Placeholder 4"/>
          <p:cNvSpPr>
            <a:spLocks noGrp="1"/>
          </p:cNvSpPr>
          <p:nvPr>
            <p:ph type="ftr" sz="quarter" idx="11"/>
          </p:nvPr>
        </p:nvSpPr>
        <p:spPr/>
        <p:txBody>
          <a:bodyPr/>
          <a:lstStyle/>
          <a:p>
            <a:r>
              <a:rPr lang="en-US" smtClean="0"/>
              <a:t>Ayat Ahmadi MSc, PhD student of epidemiology, TUMS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rtl="1">
              <a:defRPr sz="3600" b="1">
                <a:solidFill>
                  <a:schemeClr val="tx1">
                    <a:lumMod val="85000"/>
                    <a:lumOff val="15000"/>
                  </a:schemeClr>
                </a:solidFill>
                <a:latin typeface="Kokila" pitchFamily="34" charset="0"/>
                <a:cs typeface="B Titr" pitchFamily="2" charset="-78"/>
              </a:defRPr>
            </a:lvl1pPr>
          </a:lstStyle>
          <a:p>
            <a:r>
              <a:rPr lang="fa-IR" dirty="0" smtClean="0"/>
              <a:t>تلتلتل</a:t>
            </a:r>
            <a:endParaRPr lang="en-US" dirty="0"/>
          </a:p>
        </p:txBody>
      </p:sp>
      <p:sp>
        <p:nvSpPr>
          <p:cNvPr id="3" name="Content Placeholder 2"/>
          <p:cNvSpPr>
            <a:spLocks noGrp="1"/>
          </p:cNvSpPr>
          <p:nvPr>
            <p:ph idx="1" hasCustomPrompt="1"/>
          </p:nvPr>
        </p:nvSpPr>
        <p:spPr/>
        <p:txBody>
          <a:bodyPr/>
          <a:lstStyle>
            <a:lvl1pPr algn="r" rtl="1">
              <a:lnSpc>
                <a:spcPct val="150000"/>
              </a:lnSpc>
              <a:defRPr sz="2200" b="1">
                <a:latin typeface="Kokila" pitchFamily="34" charset="0"/>
                <a:cs typeface="B Mitra" pitchFamily="2" charset="-78"/>
              </a:defRPr>
            </a:lvl1pPr>
            <a:lvl2pPr algn="r" rtl="1">
              <a:defRPr>
                <a:latin typeface="Kokila" pitchFamily="34" charset="0"/>
                <a:cs typeface="B Mitra" pitchFamily="2" charset="-78"/>
              </a:defRPr>
            </a:lvl2pPr>
            <a:lvl3pPr>
              <a:defRPr>
                <a:latin typeface="Kokila" pitchFamily="34" charset="0"/>
                <a:cs typeface="Kokila" pitchFamily="34" charset="0"/>
              </a:defRPr>
            </a:lvl3pPr>
          </a:lstStyle>
          <a:p>
            <a:pPr lvl="0"/>
            <a:r>
              <a:rPr lang="fa-IR" dirty="0" smtClean="0"/>
              <a:t>ابال</a:t>
            </a:r>
            <a:endParaRPr lang="en-US" dirty="0" smtClean="0"/>
          </a:p>
          <a:p>
            <a:pPr lvl="1"/>
            <a:r>
              <a:rPr lang="fa-IR" dirty="0" smtClean="0"/>
              <a:t>نامتاا</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Copyright: Clinical Trial Center</a:t>
            </a:r>
          </a:p>
        </p:txBody>
      </p:sp>
      <p:sp>
        <p:nvSpPr>
          <p:cNvPr id="4" name="Rectangle 6"/>
          <p:cNvSpPr>
            <a:spLocks noGrp="1" noChangeArrowheads="1"/>
          </p:cNvSpPr>
          <p:nvPr>
            <p:ph type="sldNum" sz="quarter" idx="11"/>
          </p:nvPr>
        </p:nvSpPr>
        <p:spPr>
          <a:ln/>
        </p:spPr>
        <p:txBody>
          <a:bodyPr/>
          <a:lstStyle>
            <a:lvl1pPr>
              <a:defRPr/>
            </a:lvl1pPr>
          </a:lstStyle>
          <a:p>
            <a:pPr>
              <a:defRPr/>
            </a:pPr>
            <a:fld id="{350AC4A4-002B-4135-92FD-546882E1EA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534692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0C7E72-1C96-4930-A2E4-E63D09601C9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0C7E72-1C96-4930-A2E4-E63D09601C99}"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0C7E72-1C96-4930-A2E4-E63D09601C99}"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C7E72-1C96-4930-A2E4-E63D09601C99}"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C7E72-1C96-4930-A2E4-E63D09601C9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C7E72-1C96-4930-A2E4-E63D09601C9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C7E72-1C96-4930-A2E4-E63D09601C9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6996-11AE-48ED-A39D-FEA3983653EC}"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94E1CE2-174D-4086-80E6-1C48F6486E4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solidFill>
                  <a:srgbClr val="000000"/>
                </a:solidFill>
              </a:rPr>
              <a:t>Copyright: Copyright: Clinical Trial Center</a:t>
            </a:r>
          </a:p>
          <a:p>
            <a:pPr>
              <a:defRPr/>
            </a:pPr>
            <a:endParaRPr 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pPr>
              <a:defRPr/>
            </a:pPr>
            <a:fld id="{3DC1BDA7-5304-4661-B1F7-94BDAEE583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2217311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7"/>
          <p:cNvGrpSpPr>
            <a:grpSpLocks/>
          </p:cNvGrpSpPr>
          <p:nvPr/>
        </p:nvGrpSpPr>
        <p:grpSpPr bwMode="auto">
          <a:xfrm>
            <a:off x="381000" y="2889250"/>
            <a:ext cx="8610600" cy="158750"/>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accent2">
                <a:lumMod val="50000"/>
              </a:schemeClr>
            </a:solidFill>
            <a:ln w="9525">
              <a:noFill/>
              <a:miter lim="800000"/>
              <a:headEnd/>
              <a:tailEnd/>
            </a:ln>
            <a:effectLst/>
          </p:spPr>
          <p:txBody>
            <a:bodyPr wrap="none" anchor="ctr"/>
            <a:lstStyle/>
            <a:p>
              <a:pPr algn="r" eaLnBrk="1" hangingPunct="1">
                <a:defRPr/>
              </a:pPr>
              <a:endParaRPr lang="en-US">
                <a:cs typeface="Arial" charset="0"/>
              </a:endParaRPr>
            </a:p>
          </p:txBody>
        </p:sp>
        <p:sp>
          <p:nvSpPr>
            <p:cNvPr id="6" name="Rectangle 9"/>
            <p:cNvSpPr>
              <a:spLocks noChangeArrowheads="1"/>
            </p:cNvSpPr>
            <p:nvPr userDrawn="1"/>
          </p:nvSpPr>
          <p:spPr bwMode="auto">
            <a:xfrm>
              <a:off x="1952" y="1680"/>
              <a:ext cx="1808" cy="144"/>
            </a:xfrm>
            <a:prstGeom prst="rect">
              <a:avLst/>
            </a:prstGeom>
            <a:solidFill>
              <a:schemeClr val="accent6">
                <a:lumMod val="60000"/>
                <a:lumOff val="40000"/>
              </a:schemeClr>
            </a:solidFill>
            <a:ln w="9525">
              <a:noFill/>
              <a:miter lim="800000"/>
              <a:headEnd/>
              <a:tailEnd/>
            </a:ln>
            <a:effectLst/>
          </p:spPr>
          <p:txBody>
            <a:bodyPr wrap="none" anchor="ctr"/>
            <a:lstStyle/>
            <a:p>
              <a:pPr algn="r" eaLnBrk="1" hangingPunct="1">
                <a:defRPr/>
              </a:pPr>
              <a:endParaRPr lang="en-US">
                <a:cs typeface="Arial" charset="0"/>
              </a:endParaRPr>
            </a:p>
          </p:txBody>
        </p:sp>
        <p:sp>
          <p:nvSpPr>
            <p:cNvPr id="7" name="Rectangle 10"/>
            <p:cNvSpPr>
              <a:spLocks noChangeArrowheads="1"/>
            </p:cNvSpPr>
            <p:nvPr userDrawn="1"/>
          </p:nvSpPr>
          <p:spPr bwMode="auto">
            <a:xfrm>
              <a:off x="3760" y="1680"/>
              <a:ext cx="1808" cy="144"/>
            </a:xfrm>
            <a:prstGeom prst="rect">
              <a:avLst/>
            </a:prstGeom>
            <a:solidFill>
              <a:schemeClr val="tx2">
                <a:lumMod val="40000"/>
                <a:lumOff val="60000"/>
              </a:schemeClr>
            </a:solidFill>
            <a:ln w="9525">
              <a:noFill/>
              <a:miter lim="800000"/>
              <a:headEnd/>
              <a:tailEnd/>
            </a:ln>
            <a:effectLst/>
          </p:spPr>
          <p:txBody>
            <a:bodyPr wrap="none" anchor="ctr"/>
            <a:lstStyle/>
            <a:p>
              <a:pPr algn="r" eaLnBrk="1" hangingPunct="1">
                <a:defRPr/>
              </a:pPr>
              <a:endParaRPr lang="en-US">
                <a:cs typeface="Arial" charset="0"/>
              </a:endParaRPr>
            </a:p>
          </p:txBody>
        </p:sp>
      </p:grpSp>
      <p:pic>
        <p:nvPicPr>
          <p:cNvPr id="8" name="Picture 13" descr="C:\Documents and Settings\S.Hamed Hosseini\Desktop\final logos\final logos\logo final a.jpg"/>
          <p:cNvPicPr>
            <a:picLocks noChangeAspect="1" noChangeArrowheads="1"/>
          </p:cNvPicPr>
          <p:nvPr userDrawn="1"/>
        </p:nvPicPr>
        <p:blipFill>
          <a:blip r:embed="rId2"/>
          <a:srcRect l="10001" t="16420" r="14999" b="23373"/>
          <a:stretch>
            <a:fillRect/>
          </a:stretch>
        </p:blipFill>
        <p:spPr bwMode="auto">
          <a:xfrm>
            <a:off x="3783013" y="5410200"/>
            <a:ext cx="1349375" cy="990600"/>
          </a:xfrm>
          <a:prstGeom prst="rect">
            <a:avLst/>
          </a:prstGeom>
          <a:noFill/>
          <a:ln w="9525">
            <a:noFill/>
            <a:miter lim="800000"/>
            <a:headEnd/>
            <a:tailEnd/>
          </a:ln>
        </p:spPr>
      </p:pic>
      <p:grpSp>
        <p:nvGrpSpPr>
          <p:cNvPr id="3" name="Group 7"/>
          <p:cNvGrpSpPr>
            <a:grpSpLocks/>
          </p:cNvGrpSpPr>
          <p:nvPr userDrawn="1"/>
        </p:nvGrpSpPr>
        <p:grpSpPr bwMode="auto">
          <a:xfrm flipV="1">
            <a:off x="304800" y="228600"/>
            <a:ext cx="8610600" cy="46038"/>
            <a:chOff x="144" y="1680"/>
            <a:chExt cx="5424" cy="144"/>
          </a:xfrm>
        </p:grpSpPr>
        <p:sp>
          <p:nvSpPr>
            <p:cNvPr id="10" name="Rectangle 8"/>
            <p:cNvSpPr>
              <a:spLocks noChangeArrowheads="1"/>
            </p:cNvSpPr>
            <p:nvPr userDrawn="1"/>
          </p:nvSpPr>
          <p:spPr bwMode="auto">
            <a:xfrm>
              <a:off x="144" y="1680"/>
              <a:ext cx="1808" cy="144"/>
            </a:xfrm>
            <a:prstGeom prst="rect">
              <a:avLst/>
            </a:prstGeom>
            <a:solidFill>
              <a:schemeClr val="accent2">
                <a:lumMod val="50000"/>
              </a:schemeClr>
            </a:solidFill>
            <a:ln w="9525">
              <a:noFill/>
              <a:miter lim="800000"/>
              <a:headEnd/>
              <a:tailEnd/>
            </a:ln>
            <a:effectLst/>
          </p:spPr>
          <p:txBody>
            <a:bodyPr wrap="none" anchor="ctr"/>
            <a:lstStyle/>
            <a:p>
              <a:pPr algn="r" eaLnBrk="1" hangingPunct="1">
                <a:defRPr/>
              </a:pPr>
              <a:endParaRPr lang="en-US">
                <a:cs typeface="Arial" charset="0"/>
              </a:endParaRPr>
            </a:p>
          </p:txBody>
        </p:sp>
        <p:sp>
          <p:nvSpPr>
            <p:cNvPr id="11" name="Rectangle 9"/>
            <p:cNvSpPr>
              <a:spLocks noChangeArrowheads="1"/>
            </p:cNvSpPr>
            <p:nvPr userDrawn="1"/>
          </p:nvSpPr>
          <p:spPr bwMode="auto">
            <a:xfrm>
              <a:off x="1952" y="1680"/>
              <a:ext cx="1808" cy="144"/>
            </a:xfrm>
            <a:prstGeom prst="rect">
              <a:avLst/>
            </a:prstGeom>
            <a:solidFill>
              <a:schemeClr val="accent6">
                <a:lumMod val="60000"/>
                <a:lumOff val="40000"/>
              </a:schemeClr>
            </a:solidFill>
            <a:ln w="9525">
              <a:noFill/>
              <a:miter lim="800000"/>
              <a:headEnd/>
              <a:tailEnd/>
            </a:ln>
            <a:effectLst/>
          </p:spPr>
          <p:txBody>
            <a:bodyPr wrap="none" anchor="ctr"/>
            <a:lstStyle/>
            <a:p>
              <a:pPr algn="r" eaLnBrk="1" hangingPunct="1">
                <a:defRPr/>
              </a:pPr>
              <a:endParaRPr lang="en-US">
                <a:cs typeface="Arial" charset="0"/>
              </a:endParaRPr>
            </a:p>
          </p:txBody>
        </p:sp>
        <p:sp>
          <p:nvSpPr>
            <p:cNvPr id="12" name="Rectangle 10"/>
            <p:cNvSpPr>
              <a:spLocks noChangeArrowheads="1"/>
            </p:cNvSpPr>
            <p:nvPr userDrawn="1"/>
          </p:nvSpPr>
          <p:spPr bwMode="auto">
            <a:xfrm>
              <a:off x="3760" y="1680"/>
              <a:ext cx="1808" cy="144"/>
            </a:xfrm>
            <a:prstGeom prst="rect">
              <a:avLst/>
            </a:prstGeom>
            <a:solidFill>
              <a:schemeClr val="tx2">
                <a:lumMod val="40000"/>
                <a:lumOff val="60000"/>
              </a:schemeClr>
            </a:solidFill>
            <a:ln w="9525">
              <a:noFill/>
              <a:miter lim="800000"/>
              <a:headEnd/>
              <a:tailEnd/>
            </a:ln>
            <a:effectLst/>
          </p:spPr>
          <p:txBody>
            <a:bodyPr wrap="none" anchor="ctr"/>
            <a:lstStyle/>
            <a:p>
              <a:pPr algn="r" eaLnBrk="1" hangingPunct="1">
                <a:defRPr/>
              </a:pPr>
              <a:endParaRPr lang="en-US">
                <a:cs typeface="Arial" charset="0"/>
              </a:endParaRPr>
            </a:p>
          </p:txBody>
        </p:sp>
      </p:grpSp>
      <p:sp>
        <p:nvSpPr>
          <p:cNvPr id="18434" name="Rectangle 2"/>
          <p:cNvSpPr>
            <a:spLocks noGrp="1" noChangeArrowheads="1"/>
          </p:cNvSpPr>
          <p:nvPr>
            <p:ph type="ctrTitle"/>
          </p:nvPr>
        </p:nvSpPr>
        <p:spPr>
          <a:xfrm>
            <a:off x="685800" y="685800"/>
            <a:ext cx="7772400" cy="2127250"/>
          </a:xfrm>
        </p:spPr>
        <p:txBody>
          <a:bodyPr/>
          <a:lstStyle>
            <a:lvl1pPr>
              <a:defRPr sz="5200"/>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dirty="0" smtClean="0"/>
              <a:t>Click to edit Master subtitle style</a:t>
            </a:r>
            <a:endParaRPr lang="en-US" dirty="0"/>
          </a:p>
        </p:txBody>
      </p:sp>
      <p:sp>
        <p:nvSpPr>
          <p:cNvPr id="13" name="Rectangle 4"/>
          <p:cNvSpPr>
            <a:spLocks noGrp="1" noChangeArrowheads="1"/>
          </p:cNvSpPr>
          <p:nvPr>
            <p:ph type="dt" sz="half" idx="10"/>
          </p:nvPr>
        </p:nvSpPr>
        <p:spPr bwMode="auto">
          <a:xfrm>
            <a:off x="457200" y="63246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b="0">
                <a:latin typeface="Verdana" pitchFamily="34" charset="0"/>
                <a:cs typeface="Arial" charset="0"/>
              </a:defRPr>
            </a:lvl1pPr>
          </a:lstStyle>
          <a:p>
            <a:pPr>
              <a:defRPr/>
            </a:pPr>
            <a:endParaRPr lang="en-US"/>
          </a:p>
        </p:txBody>
      </p:sp>
      <p:sp>
        <p:nvSpPr>
          <p:cNvPr id="14" name="Rectangle 6"/>
          <p:cNvSpPr>
            <a:spLocks noGrp="1" noChangeArrowheads="1"/>
          </p:cNvSpPr>
          <p:nvPr>
            <p:ph type="sldNum" sz="quarter" idx="11"/>
          </p:nvPr>
        </p:nvSpPr>
        <p:spPr/>
        <p:txBody>
          <a:bodyPr/>
          <a:lstStyle>
            <a:lvl1pPr>
              <a:defRPr/>
            </a:lvl1pPr>
          </a:lstStyle>
          <a:p>
            <a:pPr>
              <a:defRPr/>
            </a:pPr>
            <a:fld id="{4B3D5823-2375-446C-848D-8A5F413FA8FB}" type="slidenum">
              <a:rPr lang="en-US" altLang="en-US"/>
              <a:pPr>
                <a:defRPr/>
              </a:pPr>
              <a:t>‹#›</a:t>
            </a:fld>
            <a:endParaRPr lang="en-US" altLang="en-US"/>
          </a:p>
        </p:txBody>
      </p:sp>
      <p:sp>
        <p:nvSpPr>
          <p:cNvPr id="15" name="Rectangle 5"/>
          <p:cNvSpPr>
            <a:spLocks noGrp="1" noChangeArrowheads="1"/>
          </p:cNvSpPr>
          <p:nvPr>
            <p:ph type="ftr" sz="quarter" idx="12"/>
          </p:nvPr>
        </p:nvSpPr>
        <p:spPr/>
        <p:txBody>
          <a:bodyPr/>
          <a:lstStyle>
            <a:lvl1pPr>
              <a:defRPr sz="1200" b="1"/>
            </a:lvl1pPr>
          </a:lstStyle>
          <a:p>
            <a:pPr>
              <a:defRPr/>
            </a:pPr>
            <a:r>
              <a:rPr lang="en-US"/>
              <a:t>Copyright: Clinical Trial Center</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cs typeface="B Titr" panose="000007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r" rtl="1">
              <a:defRPr>
                <a:latin typeface="Tahoma" pitchFamily="34" charset="0"/>
                <a:cs typeface="B Nazanin" panose="00000400000000000000" pitchFamily="2" charset="-78"/>
              </a:defRPr>
            </a:lvl1pPr>
            <a:lvl2pPr algn="r" rtl="1">
              <a:defRPr>
                <a:latin typeface="Tahoma" pitchFamily="34" charset="0"/>
                <a:cs typeface="B Nazanin" panose="00000400000000000000" pitchFamily="2" charset="-78"/>
              </a:defRPr>
            </a:lvl2pPr>
            <a:lvl3pPr algn="r" rtl="1">
              <a:defRPr>
                <a:latin typeface="Tahoma" pitchFamily="34" charset="0"/>
                <a:cs typeface="B Nazanin" panose="00000400000000000000" pitchFamily="2" charset="-78"/>
              </a:defRPr>
            </a:lvl3pPr>
            <a:lvl4pPr algn="r" rtl="1">
              <a:defRPr>
                <a:latin typeface="Tahoma" pitchFamily="34" charset="0"/>
                <a:cs typeface="B Nazanin" panose="00000400000000000000" pitchFamily="2" charset="-78"/>
              </a:defRPr>
            </a:lvl4pPr>
            <a:lvl5pPr algn="r" rtl="1">
              <a:defRPr>
                <a:latin typeface="Tahoma" pitchFamily="34" charset="0"/>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lvl1pPr>
          </a:lstStyle>
          <a:p>
            <a:pPr>
              <a:defRPr/>
            </a:pPr>
            <a:fld id="{2A7AEE44-8454-43CD-8886-E71B9F2EC69D}" type="slidenum">
              <a:rPr lang="en-US" altLang="en-US"/>
              <a:pPr>
                <a:defRPr/>
              </a:pPr>
              <a:t>‹#›</a:t>
            </a:fld>
            <a:endParaRPr lang="en-US"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Copyright: Clinical Trial Center</a:t>
            </a:r>
          </a:p>
        </p:txBody>
      </p:sp>
      <p:sp>
        <p:nvSpPr>
          <p:cNvPr id="5" name="Rectangle 6"/>
          <p:cNvSpPr>
            <a:spLocks noGrp="1" noChangeArrowheads="1"/>
          </p:cNvSpPr>
          <p:nvPr>
            <p:ph type="sldNum" sz="quarter" idx="11"/>
          </p:nvPr>
        </p:nvSpPr>
        <p:spPr>
          <a:ln/>
        </p:spPr>
        <p:txBody>
          <a:bodyPr/>
          <a:lstStyle>
            <a:lvl1pPr>
              <a:defRPr/>
            </a:lvl1pPr>
          </a:lstStyle>
          <a:p>
            <a:pPr>
              <a:defRPr/>
            </a:pPr>
            <a:fld id="{628385CF-76EA-4549-8D35-743E574DC585}" type="slidenum">
              <a:rPr lang="en-US" altLang="en-US"/>
              <a:pPr>
                <a:defRPr/>
              </a:pPr>
              <a:t>‹#›</a:t>
            </a:fld>
            <a:endParaRPr lang="en-US"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Copyright: Clinical Trial Center</a:t>
            </a:r>
          </a:p>
        </p:txBody>
      </p:sp>
      <p:sp>
        <p:nvSpPr>
          <p:cNvPr id="6" name="Rectangle 6"/>
          <p:cNvSpPr>
            <a:spLocks noGrp="1" noChangeArrowheads="1"/>
          </p:cNvSpPr>
          <p:nvPr>
            <p:ph type="sldNum" sz="quarter" idx="11"/>
          </p:nvPr>
        </p:nvSpPr>
        <p:spPr>
          <a:ln/>
        </p:spPr>
        <p:txBody>
          <a:bodyPr/>
          <a:lstStyle>
            <a:lvl1pPr>
              <a:defRPr/>
            </a:lvl1pPr>
          </a:lstStyle>
          <a:p>
            <a:pPr>
              <a:defRPr/>
            </a:pPr>
            <a:fld id="{0879DB45-A2EA-47DB-A6FB-2C5BD98CCC44}" type="slidenum">
              <a:rPr lang="en-US" altLang="en-US"/>
              <a:pPr>
                <a:defRPr/>
              </a:pPr>
              <a:t>‹#›</a:t>
            </a:fld>
            <a:endParaRPr lang="en-US"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Copyright: Clinical Trial Center</a:t>
            </a:r>
          </a:p>
        </p:txBody>
      </p:sp>
      <p:sp>
        <p:nvSpPr>
          <p:cNvPr id="8" name="Rectangle 6"/>
          <p:cNvSpPr>
            <a:spLocks noGrp="1" noChangeArrowheads="1"/>
          </p:cNvSpPr>
          <p:nvPr>
            <p:ph type="sldNum" sz="quarter" idx="11"/>
          </p:nvPr>
        </p:nvSpPr>
        <p:spPr>
          <a:ln/>
        </p:spPr>
        <p:txBody>
          <a:bodyPr/>
          <a:lstStyle>
            <a:lvl1pPr>
              <a:defRPr/>
            </a:lvl1pPr>
          </a:lstStyle>
          <a:p>
            <a:pPr>
              <a:defRPr/>
            </a:pPr>
            <a:fld id="{F062A2C2-1087-458C-BF35-F1D996EC7840}" type="slidenum">
              <a:rPr lang="en-US" altLang="en-US"/>
              <a:pPr>
                <a:defRPr/>
              </a:pPr>
              <a:t>‹#›</a:t>
            </a:fld>
            <a:endParaRPr lang="en-US"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Copyright: Clinical Trial Center</a:t>
            </a:r>
          </a:p>
        </p:txBody>
      </p:sp>
      <p:sp>
        <p:nvSpPr>
          <p:cNvPr id="4" name="Rectangle 6"/>
          <p:cNvSpPr>
            <a:spLocks noGrp="1" noChangeArrowheads="1"/>
          </p:cNvSpPr>
          <p:nvPr>
            <p:ph type="sldNum" sz="quarter" idx="11"/>
          </p:nvPr>
        </p:nvSpPr>
        <p:spPr>
          <a:ln/>
        </p:spPr>
        <p:txBody>
          <a:bodyPr/>
          <a:lstStyle>
            <a:lvl1pPr>
              <a:defRPr/>
            </a:lvl1pPr>
          </a:lstStyle>
          <a:p>
            <a:pPr>
              <a:defRPr/>
            </a:pPr>
            <a:fld id="{CF4DD7D1-968B-4ABD-8CB1-01BD62A6CC1C}" type="slidenum">
              <a:rPr lang="en-US" altLang="en-US"/>
              <a:pPr>
                <a:defRPr/>
              </a:pPr>
              <a:t>‹#›</a:t>
            </a:fld>
            <a:endParaRPr lang="en-US"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Copyright: Copyright: Clinical Trial Center</a:t>
            </a:r>
          </a:p>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CC712D00-A64B-474E-A986-53012942EA3A}" type="slidenum">
              <a:rPr lang="en-US" altLang="en-US"/>
              <a:pPr>
                <a:defRPr/>
              </a:pPr>
              <a:t>‹#›</a:t>
            </a:fld>
            <a:endParaRPr lang="en-US"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Copyright: Copyright: Clinical Trial Center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5D4B80F6-6637-44DA-A0F8-CBE1BF87FBD7}" type="slidenum">
              <a:rPr lang="en-US" altLang="en-US"/>
              <a:pPr>
                <a:defRPr/>
              </a:pPr>
              <a:t>‹#›</a:t>
            </a:fld>
            <a:endParaRPr lang="en-US"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Copyright: Copyright: Clinical Trial Center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E70F7D0-6BDF-47D1-B9A9-7C89C377E77B}" type="slidenum">
              <a:rPr lang="en-US" altLang="en-US"/>
              <a:pPr>
                <a:defRPr/>
              </a:pPr>
              <a:t>‹#›</a:t>
            </a:fld>
            <a:endParaRPr lang="en-US"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Copyright: Copyright: Clinical Trial Center</a:t>
            </a:r>
          </a:p>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6C642926-CFF5-40A6-8ADF-1276EA96BDD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Copyright: Copyright: Clinical Trial Center</a:t>
            </a:r>
          </a:p>
          <a:p>
            <a:pPr>
              <a:defRPr/>
            </a:pPr>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defRPr/>
            </a:pPr>
            <a:fld id="{AF223461-9E7A-4248-A990-C89F0C1E3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5936031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Copyright: Copyright: Clinical Trial Center</a:t>
            </a:r>
          </a:p>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1753D520-1664-48D2-AE5B-42C9A71C121A}" type="slidenum">
              <a:rPr lang="en-US" altLang="en-US"/>
              <a:pPr>
                <a:defRPr/>
              </a:pPr>
              <a:t>‹#›</a:t>
            </a:fld>
            <a:endParaRPr lang="en-US"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477000"/>
            <a:ext cx="3352800" cy="304800"/>
          </a:xfrm>
        </p:spPr>
        <p:txBody>
          <a:bodyPr/>
          <a:lstStyle>
            <a:lvl1pPr>
              <a:defRPr/>
            </a:lvl1pPr>
          </a:lstStyle>
          <a:p>
            <a:pPr>
              <a:defRPr/>
            </a:pPr>
            <a:r>
              <a:rPr lang="en-US"/>
              <a:t>Copyright: Clinical Trial Center</a:t>
            </a:r>
          </a:p>
        </p:txBody>
      </p:sp>
      <p:sp>
        <p:nvSpPr>
          <p:cNvPr id="8" name="Slide Number Placeholder 7"/>
          <p:cNvSpPr>
            <a:spLocks noGrp="1"/>
          </p:cNvSpPr>
          <p:nvPr>
            <p:ph type="sldNum" sz="quarter" idx="11"/>
          </p:nvPr>
        </p:nvSpPr>
        <p:spPr/>
        <p:txBody>
          <a:bodyPr/>
          <a:lstStyle>
            <a:lvl1pPr>
              <a:defRPr/>
            </a:lvl1pPr>
          </a:lstStyle>
          <a:p>
            <a:pPr>
              <a:defRPr/>
            </a:pPr>
            <a:fld id="{E0C33B6A-80C2-4259-8AB6-DBDAFCA1E5FB}"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Copyright: Copyright: Clinical Trial Center</a:t>
            </a:r>
          </a:p>
          <a:p>
            <a:pPr>
              <a:defRPr/>
            </a:pPr>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defRPr/>
            </a:pPr>
            <a:fld id="{4227FEF8-6DCD-4869-974A-B3DD14EB49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62336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3" name="Rectangle 5"/>
          <p:cNvSpPr>
            <a:spLocks noGrp="1" noChangeArrowheads="1"/>
          </p:cNvSpPr>
          <p:nvPr>
            <p:ph type="ftr" sz="quarter" idx="3"/>
          </p:nvPr>
        </p:nvSpPr>
        <p:spPr bwMode="auto">
          <a:xfrm>
            <a:off x="2895600" y="6400800"/>
            <a:ext cx="297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atin typeface="+mn-lt"/>
                <a:cs typeface="Arial" charset="0"/>
              </a:defRPr>
            </a:lvl1pPr>
          </a:lstStyle>
          <a:p>
            <a:pPr fontAlgn="base">
              <a:spcBef>
                <a:spcPct val="0"/>
              </a:spcBef>
              <a:spcAft>
                <a:spcPct val="0"/>
              </a:spcAft>
              <a:defRPr/>
            </a:pPr>
            <a:r>
              <a:rPr lang="en-US" sz="1000">
                <a:solidFill>
                  <a:srgbClr val="000000"/>
                </a:solidFill>
              </a:rPr>
              <a:t>Copyright: Clinical Trial Center</a:t>
            </a:r>
          </a:p>
        </p:txBody>
      </p:sp>
      <p:sp>
        <p:nvSpPr>
          <p:cNvPr id="17414" name="Rectangle 6"/>
          <p:cNvSpPr>
            <a:spLocks noGrp="1" noChangeArrowheads="1"/>
          </p:cNvSpPr>
          <p:nvPr>
            <p:ph type="sldNum" sz="quarter" idx="4"/>
          </p:nvPr>
        </p:nvSpPr>
        <p:spPr bwMode="auto">
          <a:xfrm>
            <a:off x="6553200" y="63246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cs typeface="Arial" charset="0"/>
              </a:defRPr>
            </a:lvl1pPr>
          </a:lstStyle>
          <a:p>
            <a:pPr algn="r" fontAlgn="base">
              <a:spcBef>
                <a:spcPct val="0"/>
              </a:spcBef>
              <a:spcAft>
                <a:spcPct val="0"/>
              </a:spcAft>
              <a:defRPr/>
            </a:pPr>
            <a:fld id="{5BD3E789-0A85-41C4-AD3E-6EA016EDA4B7}" type="slidenum">
              <a:rPr lang="en-US" sz="1000" b="1">
                <a:solidFill>
                  <a:srgbClr val="000000"/>
                </a:solidFill>
                <a:latin typeface="Book Antiqua" pitchFamily="18" charset="0"/>
              </a:rPr>
              <a:pPr algn="r" fontAlgn="base">
                <a:spcBef>
                  <a:spcPct val="0"/>
                </a:spcBef>
                <a:spcAft>
                  <a:spcPct val="0"/>
                </a:spcAft>
                <a:defRPr/>
              </a:pPr>
              <a:t>‹#›</a:t>
            </a:fld>
            <a:endParaRPr lang="en-US" sz="1000" b="1">
              <a:solidFill>
                <a:srgbClr val="000000"/>
              </a:solidFill>
              <a:latin typeface="Book Antiqua" pitchFamily="18" charset="0"/>
            </a:endParaRPr>
          </a:p>
        </p:txBody>
      </p:sp>
      <p:sp>
        <p:nvSpPr>
          <p:cNvPr id="17415" name="Rectangle 7"/>
          <p:cNvSpPr>
            <a:spLocks noChangeArrowheads="1"/>
          </p:cNvSpPr>
          <p:nvPr/>
        </p:nvSpPr>
        <p:spPr bwMode="auto">
          <a:xfrm>
            <a:off x="0" y="0"/>
            <a:ext cx="152400" cy="2286000"/>
          </a:xfrm>
          <a:prstGeom prst="rect">
            <a:avLst/>
          </a:prstGeom>
          <a:solidFill>
            <a:schemeClr val="tx2">
              <a:lumMod val="50000"/>
            </a:schemeClr>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17416"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lgn="r" fontAlgn="base">
              <a:spcBef>
                <a:spcPct val="0"/>
              </a:spcBef>
              <a:spcAft>
                <a:spcPct val="0"/>
              </a:spcAft>
              <a:defRPr/>
            </a:pPr>
            <a:endParaRPr lang="en-US" sz="1000" b="1">
              <a:solidFill>
                <a:srgbClr val="000000"/>
              </a:solidFill>
              <a:latin typeface="Book Antiqua" pitchFamily="18" charset="0"/>
            </a:endParaRPr>
          </a:p>
        </p:txBody>
      </p:sp>
      <p:sp>
        <p:nvSpPr>
          <p:cNvPr id="17417" name="Rectangle 9"/>
          <p:cNvSpPr>
            <a:spLocks noChangeArrowheads="1"/>
          </p:cNvSpPr>
          <p:nvPr/>
        </p:nvSpPr>
        <p:spPr bwMode="auto">
          <a:xfrm>
            <a:off x="0" y="2286000"/>
            <a:ext cx="152400" cy="2286000"/>
          </a:xfrm>
          <a:prstGeom prst="rect">
            <a:avLst/>
          </a:prstGeom>
          <a:solidFill>
            <a:schemeClr val="tx2">
              <a:lumMod val="60000"/>
              <a:lumOff val="40000"/>
            </a:schemeClr>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17418" name="Rectangle 10"/>
          <p:cNvSpPr>
            <a:spLocks noChangeArrowheads="1"/>
          </p:cNvSpPr>
          <p:nvPr/>
        </p:nvSpPr>
        <p:spPr bwMode="auto">
          <a:xfrm>
            <a:off x="0" y="4572000"/>
            <a:ext cx="152400" cy="2286000"/>
          </a:xfrm>
          <a:prstGeom prst="rect">
            <a:avLst/>
          </a:prstGeom>
          <a:solidFill>
            <a:schemeClr val="accent2">
              <a:lumMod val="40000"/>
              <a:lumOff val="60000"/>
            </a:schemeClr>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pic>
        <p:nvPicPr>
          <p:cNvPr id="1034" name="Picture 13" descr="C:\Documents and Settings\S.Hamed Hosseini\Desktop\final logos\final logos\logo final a.jpg"/>
          <p:cNvPicPr>
            <a:picLocks noChangeAspect="1" noChangeArrowheads="1"/>
          </p:cNvPicPr>
          <p:nvPr userDrawn="1"/>
        </p:nvPicPr>
        <p:blipFill>
          <a:blip r:embed="rId15" cstate="print"/>
          <a:srcRect l="14999" t="16420" r="14999" b="23373"/>
          <a:stretch>
            <a:fillRect/>
          </a:stretch>
        </p:blipFill>
        <p:spPr bwMode="auto">
          <a:xfrm>
            <a:off x="152400" y="6019800"/>
            <a:ext cx="1066800" cy="838200"/>
          </a:xfrm>
          <a:prstGeom prst="rect">
            <a:avLst/>
          </a:prstGeom>
          <a:noFill/>
          <a:ln w="9525">
            <a:noFill/>
            <a:miter lim="800000"/>
            <a:headEnd/>
            <a:tailEnd/>
          </a:ln>
        </p:spPr>
      </p:pic>
    </p:spTree>
    <p:extLst>
      <p:ext uri="{BB962C8B-B14F-4D97-AF65-F5344CB8AC3E}">
        <p14:creationId xmlns:p14="http://schemas.microsoft.com/office/powerpoint/2010/main" xmlns="" val="2265392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Book Antiqua" pitchFamily="18" charset="0"/>
          <a:cs typeface="Arial" charset="0"/>
        </a:defRPr>
      </a:lvl2pPr>
      <a:lvl3pPr algn="ctr" rtl="0" eaLnBrk="0" fontAlgn="base" hangingPunct="0">
        <a:spcBef>
          <a:spcPct val="0"/>
        </a:spcBef>
        <a:spcAft>
          <a:spcPct val="0"/>
        </a:spcAft>
        <a:defRPr sz="4400" b="1">
          <a:solidFill>
            <a:schemeClr val="tx2"/>
          </a:solidFill>
          <a:latin typeface="Book Antiqua" pitchFamily="18" charset="0"/>
          <a:cs typeface="Arial" charset="0"/>
        </a:defRPr>
      </a:lvl3pPr>
      <a:lvl4pPr algn="ctr" rtl="0" eaLnBrk="0" fontAlgn="base" hangingPunct="0">
        <a:spcBef>
          <a:spcPct val="0"/>
        </a:spcBef>
        <a:spcAft>
          <a:spcPct val="0"/>
        </a:spcAft>
        <a:defRPr sz="4400" b="1">
          <a:solidFill>
            <a:schemeClr val="tx2"/>
          </a:solidFill>
          <a:latin typeface="Book Antiqua" pitchFamily="18" charset="0"/>
          <a:cs typeface="Arial" charset="0"/>
        </a:defRPr>
      </a:lvl4pPr>
      <a:lvl5pPr algn="ctr" rtl="0" eaLnBrk="0" fontAlgn="base" hangingPunct="0">
        <a:spcBef>
          <a:spcPct val="0"/>
        </a:spcBef>
        <a:spcAft>
          <a:spcPct val="0"/>
        </a:spcAft>
        <a:defRPr sz="4400" b="1">
          <a:solidFill>
            <a:schemeClr val="tx2"/>
          </a:solidFill>
          <a:latin typeface="Book Antiqua" pitchFamily="18" charset="0"/>
          <a:cs typeface="Arial" charset="0"/>
        </a:defRPr>
      </a:lvl5pPr>
      <a:lvl6pPr marL="457200" algn="ctr" rtl="0" eaLnBrk="1" fontAlgn="base" hangingPunct="1">
        <a:spcBef>
          <a:spcPct val="0"/>
        </a:spcBef>
        <a:spcAft>
          <a:spcPct val="0"/>
        </a:spcAft>
        <a:defRPr sz="4400" b="1">
          <a:solidFill>
            <a:schemeClr val="tx2"/>
          </a:solidFill>
          <a:latin typeface="Book Antiqua" pitchFamily="18" charset="0"/>
          <a:cs typeface="Arial" charset="0"/>
        </a:defRPr>
      </a:lvl6pPr>
      <a:lvl7pPr marL="914400" algn="ctr" rtl="0" eaLnBrk="1" fontAlgn="base" hangingPunct="1">
        <a:spcBef>
          <a:spcPct val="0"/>
        </a:spcBef>
        <a:spcAft>
          <a:spcPct val="0"/>
        </a:spcAft>
        <a:defRPr sz="4400" b="1">
          <a:solidFill>
            <a:schemeClr val="tx2"/>
          </a:solidFill>
          <a:latin typeface="Book Antiqua" pitchFamily="18" charset="0"/>
          <a:cs typeface="Arial" charset="0"/>
        </a:defRPr>
      </a:lvl7pPr>
      <a:lvl8pPr marL="1371600" algn="ctr" rtl="0" eaLnBrk="1" fontAlgn="base" hangingPunct="1">
        <a:spcBef>
          <a:spcPct val="0"/>
        </a:spcBef>
        <a:spcAft>
          <a:spcPct val="0"/>
        </a:spcAft>
        <a:defRPr sz="4400" b="1">
          <a:solidFill>
            <a:schemeClr val="tx2"/>
          </a:solidFill>
          <a:latin typeface="Book Antiqua" pitchFamily="18" charset="0"/>
          <a:cs typeface="Arial" charset="0"/>
        </a:defRPr>
      </a:lvl8pPr>
      <a:lvl9pPr marL="1828800" algn="ctr" rtl="0" eaLnBrk="1" fontAlgn="base" hangingPunct="1">
        <a:spcBef>
          <a:spcPct val="0"/>
        </a:spcBef>
        <a:spcAft>
          <a:spcPct val="0"/>
        </a:spcAft>
        <a:defRPr sz="4400" b="1">
          <a:solidFill>
            <a:schemeClr val="tx2"/>
          </a:solidFill>
          <a:latin typeface="Book Antiqua"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5C42A-0ED9-40AF-AE68-10EAAF536CC7}" type="datetime1">
              <a:rPr lang="en-US" smtClean="0"/>
              <a:pPr/>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sz="1000" smtClean="0">
                <a:solidFill>
                  <a:srgbClr val="000000"/>
                </a:solidFill>
              </a:rPr>
              <a:t>Copyright: Clinical Trial Center</a:t>
            </a:r>
            <a:endParaRPr lang="en-US" sz="1000">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fontAlgn="base">
              <a:spcBef>
                <a:spcPct val="0"/>
              </a:spcBef>
              <a:spcAft>
                <a:spcPct val="0"/>
              </a:spcAft>
              <a:defRPr/>
            </a:pPr>
            <a:fld id="{5BD3E789-0A85-41C4-AD3E-6EA016EDA4B7}" type="slidenum">
              <a:rPr lang="en-US" sz="1000" b="1" smtClean="0">
                <a:solidFill>
                  <a:srgbClr val="000000"/>
                </a:solidFill>
                <a:latin typeface="Book Antiqua" pitchFamily="18" charset="0"/>
              </a:rPr>
              <a:pPr algn="r" fontAlgn="base">
                <a:spcBef>
                  <a:spcPct val="0"/>
                </a:spcBef>
                <a:spcAft>
                  <a:spcPct val="0"/>
                </a:spcAft>
                <a:defRPr/>
              </a:pPr>
              <a:t>‹#›</a:t>
            </a:fld>
            <a:endParaRPr lang="en-US" sz="1000" b="1">
              <a:solidFill>
                <a:srgbClr val="000000"/>
              </a:solidFill>
              <a:latin typeface="Book Antiqua" pitchFamily="18"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5D8C43B-52AF-4B44-A039-1AF28151C2A1}" type="datetime1">
              <a:rPr lang="en-US" smtClean="0"/>
              <a:pPr/>
              <a:t>9/27/2018</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Ayat Ahmadi MSc, PhD student of epidemiology, TUMS</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5C42A-0ED9-40AF-AE68-10EAAF536CC7}" type="datetime1">
              <a:rPr lang="en-US" smtClean="0"/>
              <a:pPr/>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sz="1000" smtClean="0">
                <a:solidFill>
                  <a:srgbClr val="000000"/>
                </a:solidFill>
              </a:rPr>
              <a:t>Copyright: Clinical Trial Center</a:t>
            </a:r>
            <a:endParaRPr lang="en-US" sz="1000">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fontAlgn="base">
              <a:spcBef>
                <a:spcPct val="0"/>
              </a:spcBef>
              <a:spcAft>
                <a:spcPct val="0"/>
              </a:spcAft>
              <a:defRPr/>
            </a:pPr>
            <a:fld id="{5BD3E789-0A85-41C4-AD3E-6EA016EDA4B7}" type="slidenum">
              <a:rPr lang="en-US" sz="1000" b="1" smtClean="0">
                <a:solidFill>
                  <a:srgbClr val="000000"/>
                </a:solidFill>
                <a:latin typeface="Book Antiqua" pitchFamily="18" charset="0"/>
              </a:rPr>
              <a:pPr algn="r" fontAlgn="base">
                <a:spcBef>
                  <a:spcPct val="0"/>
                </a:spcBef>
                <a:spcAft>
                  <a:spcPct val="0"/>
                </a:spcAft>
                <a:defRPr/>
              </a:pPr>
              <a:t>‹#›</a:t>
            </a:fld>
            <a:endParaRPr lang="en-US" sz="1000" b="1">
              <a:solidFill>
                <a:srgbClr val="000000"/>
              </a:solidFill>
              <a:latin typeface="Book Antiqua" pitchFamily="18" charset="0"/>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5D8C43B-52AF-4B44-A039-1AF28151C2A1}" type="datetime1">
              <a:rPr lang="en-US" smtClean="0"/>
              <a:pPr/>
              <a:t>9/27/2018</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Ayat Ahmadi MSc, PhD student of epidemiology, TUMS</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C6068-1A0C-4D40-9090-DCBB514FD29B}" type="datetimeFigureOut">
              <a:rPr lang="en-US" smtClean="0"/>
              <a:pPr/>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sz="1000" smtClean="0">
                <a:solidFill>
                  <a:srgbClr val="000000"/>
                </a:solidFill>
              </a:rPr>
              <a:t>Copyright: Clinical Trial Center</a:t>
            </a:r>
            <a:endParaRPr lang="en-US" sz="1000">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fontAlgn="base">
              <a:spcBef>
                <a:spcPct val="0"/>
              </a:spcBef>
              <a:spcAft>
                <a:spcPct val="0"/>
              </a:spcAft>
              <a:defRPr/>
            </a:pPr>
            <a:fld id="{5BD3E789-0A85-41C4-AD3E-6EA016EDA4B7}" type="slidenum">
              <a:rPr lang="en-US" sz="1000" b="1" smtClean="0">
                <a:solidFill>
                  <a:srgbClr val="000000"/>
                </a:solidFill>
                <a:latin typeface="Book Antiqua" pitchFamily="18" charset="0"/>
              </a:rPr>
              <a:pPr algn="r" fontAlgn="base">
                <a:spcBef>
                  <a:spcPct val="0"/>
                </a:spcBef>
                <a:spcAft>
                  <a:spcPct val="0"/>
                </a:spcAft>
                <a:defRPr/>
              </a:pPr>
              <a:t>‹#›</a:t>
            </a:fld>
            <a:endParaRPr lang="en-US" sz="1000" b="1">
              <a:solidFill>
                <a:srgbClr val="000000"/>
              </a:solidFill>
              <a:latin typeface="Book Antiqua" pitchFamily="18" charset="0"/>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73"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3" name="Rectangle 5"/>
          <p:cNvSpPr>
            <a:spLocks noGrp="1" noChangeArrowheads="1"/>
          </p:cNvSpPr>
          <p:nvPr>
            <p:ph type="ftr" sz="quarter" idx="3"/>
          </p:nvPr>
        </p:nvSpPr>
        <p:spPr bwMode="auto">
          <a:xfrm>
            <a:off x="2895600" y="6400800"/>
            <a:ext cx="297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b="0">
                <a:latin typeface="+mn-lt"/>
                <a:cs typeface="Arial" charset="0"/>
              </a:defRPr>
            </a:lvl1pPr>
          </a:lstStyle>
          <a:p>
            <a:pPr>
              <a:defRPr/>
            </a:pPr>
            <a:r>
              <a:rPr lang="en-US"/>
              <a:t>Copyright: Clinical Trial Center</a:t>
            </a:r>
          </a:p>
        </p:txBody>
      </p:sp>
      <p:sp>
        <p:nvSpPr>
          <p:cNvPr id="17414" name="Rectangle 6"/>
          <p:cNvSpPr>
            <a:spLocks noGrp="1" noChangeArrowheads="1"/>
          </p:cNvSpPr>
          <p:nvPr>
            <p:ph type="sldNum" sz="quarter" idx="4"/>
          </p:nvPr>
        </p:nvSpPr>
        <p:spPr bwMode="auto">
          <a:xfrm>
            <a:off x="6553200" y="63246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cs typeface="Arial" charset="0"/>
              </a:defRPr>
            </a:lvl1pPr>
          </a:lstStyle>
          <a:p>
            <a:pPr>
              <a:defRPr/>
            </a:pPr>
            <a:fld id="{E779EB3E-A447-4C66-977B-BE6915676D2C}" type="slidenum">
              <a:rPr lang="en-US" altLang="en-US"/>
              <a:pPr>
                <a:defRPr/>
              </a:pPr>
              <a:t>‹#›</a:t>
            </a:fld>
            <a:endParaRPr lang="en-US" altLang="en-US"/>
          </a:p>
        </p:txBody>
      </p:sp>
      <p:sp>
        <p:nvSpPr>
          <p:cNvPr id="17415" name="Rectangle 7"/>
          <p:cNvSpPr>
            <a:spLocks noChangeArrowheads="1"/>
          </p:cNvSpPr>
          <p:nvPr/>
        </p:nvSpPr>
        <p:spPr bwMode="auto">
          <a:xfrm>
            <a:off x="0" y="0"/>
            <a:ext cx="152400" cy="2286000"/>
          </a:xfrm>
          <a:prstGeom prst="rect">
            <a:avLst/>
          </a:prstGeom>
          <a:solidFill>
            <a:schemeClr val="tx2">
              <a:lumMod val="50000"/>
            </a:schemeClr>
          </a:solidFill>
          <a:ln w="9525">
            <a:noFill/>
            <a:miter lim="800000"/>
            <a:headEnd/>
            <a:tailEnd/>
          </a:ln>
          <a:effectLst/>
        </p:spPr>
        <p:txBody>
          <a:bodyPr wrap="none" anchor="ctr"/>
          <a:lstStyle/>
          <a:p>
            <a:pPr algn="ctr" eaLnBrk="1" hangingPunct="1">
              <a:defRPr/>
            </a:pPr>
            <a:endParaRPr lang="en-US" sz="2400" b="0">
              <a:latin typeface="Times New Roman" pitchFamily="18" charset="0"/>
              <a:cs typeface="Arial" charset="0"/>
            </a:endParaRPr>
          </a:p>
        </p:txBody>
      </p:sp>
      <p:sp>
        <p:nvSpPr>
          <p:cNvPr id="1031" name="Line 8"/>
          <p:cNvSpPr>
            <a:spLocks noChangeShapeType="1"/>
          </p:cNvSpPr>
          <p:nvPr/>
        </p:nvSpPr>
        <p:spPr bwMode="auto">
          <a:xfrm>
            <a:off x="457200" y="1447800"/>
            <a:ext cx="8077200" cy="0"/>
          </a:xfrm>
          <a:prstGeom prst="line">
            <a:avLst/>
          </a:prstGeom>
          <a:noFill/>
          <a:ln w="19050">
            <a:solidFill>
              <a:schemeClr val="tx2"/>
            </a:solidFill>
            <a:round/>
            <a:headEnd/>
            <a:tailEnd/>
          </a:ln>
        </p:spPr>
        <p:txBody>
          <a:bodyPr/>
          <a:lstStyle/>
          <a:p>
            <a:endParaRPr lang="en-US"/>
          </a:p>
        </p:txBody>
      </p:sp>
      <p:sp>
        <p:nvSpPr>
          <p:cNvPr id="17417" name="Rectangle 9"/>
          <p:cNvSpPr>
            <a:spLocks noChangeArrowheads="1"/>
          </p:cNvSpPr>
          <p:nvPr/>
        </p:nvSpPr>
        <p:spPr bwMode="auto">
          <a:xfrm>
            <a:off x="0" y="2286000"/>
            <a:ext cx="152400" cy="2286000"/>
          </a:xfrm>
          <a:prstGeom prst="rect">
            <a:avLst/>
          </a:prstGeom>
          <a:solidFill>
            <a:schemeClr val="tx2">
              <a:lumMod val="60000"/>
              <a:lumOff val="40000"/>
            </a:schemeClr>
          </a:solidFill>
          <a:ln w="9525">
            <a:noFill/>
            <a:miter lim="800000"/>
            <a:headEnd/>
            <a:tailEnd/>
          </a:ln>
          <a:effectLst/>
        </p:spPr>
        <p:txBody>
          <a:bodyPr wrap="none" anchor="ctr"/>
          <a:lstStyle/>
          <a:p>
            <a:pPr algn="ctr" eaLnBrk="1" hangingPunct="1">
              <a:defRPr/>
            </a:pPr>
            <a:endParaRPr lang="en-US" sz="2400" b="0">
              <a:latin typeface="Times New Roman" pitchFamily="18" charset="0"/>
              <a:cs typeface="Arial" charset="0"/>
            </a:endParaRPr>
          </a:p>
        </p:txBody>
      </p:sp>
      <p:sp>
        <p:nvSpPr>
          <p:cNvPr id="17418" name="Rectangle 10"/>
          <p:cNvSpPr>
            <a:spLocks noChangeArrowheads="1"/>
          </p:cNvSpPr>
          <p:nvPr/>
        </p:nvSpPr>
        <p:spPr bwMode="auto">
          <a:xfrm>
            <a:off x="0" y="4572000"/>
            <a:ext cx="152400" cy="2286000"/>
          </a:xfrm>
          <a:prstGeom prst="rect">
            <a:avLst/>
          </a:prstGeom>
          <a:solidFill>
            <a:schemeClr val="accent2">
              <a:lumMod val="40000"/>
              <a:lumOff val="60000"/>
            </a:schemeClr>
          </a:solidFill>
          <a:ln w="9525">
            <a:noFill/>
            <a:miter lim="800000"/>
            <a:headEnd/>
            <a:tailEnd/>
          </a:ln>
          <a:effectLst/>
        </p:spPr>
        <p:txBody>
          <a:bodyPr wrap="none" anchor="ctr"/>
          <a:lstStyle/>
          <a:p>
            <a:pPr algn="ctr" eaLnBrk="1" hangingPunct="1">
              <a:defRPr/>
            </a:pPr>
            <a:endParaRPr lang="en-US" sz="2400" b="0">
              <a:latin typeface="Times New Roman" pitchFamily="18" charset="0"/>
              <a:cs typeface="Arial" charset="0"/>
            </a:endParaRPr>
          </a:p>
        </p:txBody>
      </p:sp>
      <p:pic>
        <p:nvPicPr>
          <p:cNvPr id="1034" name="Picture 13" descr="C:\Documents and Settings\S.Hamed Hosseini\Desktop\final logos\final logos\logo final a.jpg"/>
          <p:cNvPicPr>
            <a:picLocks noChangeAspect="1" noChangeArrowheads="1"/>
          </p:cNvPicPr>
          <p:nvPr userDrawn="1"/>
        </p:nvPicPr>
        <p:blipFill>
          <a:blip r:embed="rId14"/>
          <a:srcRect l="14999" t="16420" r="14999" b="23373"/>
          <a:stretch>
            <a:fillRect/>
          </a:stretch>
        </p:blipFill>
        <p:spPr bwMode="auto">
          <a:xfrm>
            <a:off x="152400" y="6019800"/>
            <a:ext cx="1066800"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iming>
    <p:tnLst>
      <p:par>
        <p:cTn id="1" dur="indefinite" restart="never" nodeType="tmRoot"/>
      </p:par>
    </p:tnLst>
  </p:timing>
  <p:hf hdr="0" dt="0"/>
  <p:txStyles>
    <p:titleStyle>
      <a:lvl1pPr algn="ctr" rtl="1" eaLnBrk="0" fontAlgn="base" hangingPunct="0">
        <a:spcBef>
          <a:spcPct val="0"/>
        </a:spcBef>
        <a:spcAft>
          <a:spcPct val="0"/>
        </a:spcAft>
        <a:defRPr sz="4400" b="1">
          <a:solidFill>
            <a:schemeClr val="tx2"/>
          </a:solidFill>
          <a:latin typeface="+mj-lt"/>
          <a:ea typeface="+mj-ea"/>
          <a:cs typeface="B Titr" panose="00000700000000000000" pitchFamily="2" charset="-78"/>
        </a:defRPr>
      </a:lvl1pPr>
      <a:lvl2pPr algn="ctr" rtl="1" eaLnBrk="0" fontAlgn="base" hangingPunct="0">
        <a:spcBef>
          <a:spcPct val="0"/>
        </a:spcBef>
        <a:spcAft>
          <a:spcPct val="0"/>
        </a:spcAft>
        <a:defRPr sz="4400" b="1">
          <a:solidFill>
            <a:schemeClr val="tx2"/>
          </a:solidFill>
          <a:latin typeface="Book Antiqua" pitchFamily="18" charset="0"/>
          <a:cs typeface="B Titr" panose="00000700000000000000" pitchFamily="2" charset="-78"/>
        </a:defRPr>
      </a:lvl2pPr>
      <a:lvl3pPr algn="ctr" rtl="1" eaLnBrk="0" fontAlgn="base" hangingPunct="0">
        <a:spcBef>
          <a:spcPct val="0"/>
        </a:spcBef>
        <a:spcAft>
          <a:spcPct val="0"/>
        </a:spcAft>
        <a:defRPr sz="4400" b="1">
          <a:solidFill>
            <a:schemeClr val="tx2"/>
          </a:solidFill>
          <a:latin typeface="Book Antiqua" pitchFamily="18" charset="0"/>
          <a:cs typeface="B Titr" panose="00000700000000000000" pitchFamily="2" charset="-78"/>
        </a:defRPr>
      </a:lvl3pPr>
      <a:lvl4pPr algn="ctr" rtl="1" eaLnBrk="0" fontAlgn="base" hangingPunct="0">
        <a:spcBef>
          <a:spcPct val="0"/>
        </a:spcBef>
        <a:spcAft>
          <a:spcPct val="0"/>
        </a:spcAft>
        <a:defRPr sz="4400" b="1">
          <a:solidFill>
            <a:schemeClr val="tx2"/>
          </a:solidFill>
          <a:latin typeface="Book Antiqua" pitchFamily="18" charset="0"/>
          <a:cs typeface="B Titr" panose="00000700000000000000" pitchFamily="2" charset="-78"/>
        </a:defRPr>
      </a:lvl4pPr>
      <a:lvl5pPr algn="ctr" rtl="1" eaLnBrk="0" fontAlgn="base" hangingPunct="0">
        <a:spcBef>
          <a:spcPct val="0"/>
        </a:spcBef>
        <a:spcAft>
          <a:spcPct val="0"/>
        </a:spcAft>
        <a:defRPr sz="4400" b="1">
          <a:solidFill>
            <a:schemeClr val="tx2"/>
          </a:solidFill>
          <a:latin typeface="Book Antiqua" pitchFamily="18" charset="0"/>
          <a:cs typeface="B Titr" panose="00000700000000000000" pitchFamily="2" charset="-78"/>
        </a:defRPr>
      </a:lvl5pPr>
      <a:lvl6pPr marL="457200" algn="ctr" rtl="0" eaLnBrk="1" fontAlgn="base" hangingPunct="1">
        <a:spcBef>
          <a:spcPct val="0"/>
        </a:spcBef>
        <a:spcAft>
          <a:spcPct val="0"/>
        </a:spcAft>
        <a:defRPr sz="4400" b="1">
          <a:solidFill>
            <a:schemeClr val="tx2"/>
          </a:solidFill>
          <a:latin typeface="Book Antiqua" pitchFamily="18" charset="0"/>
          <a:cs typeface="Arial" charset="0"/>
        </a:defRPr>
      </a:lvl6pPr>
      <a:lvl7pPr marL="914400" algn="ctr" rtl="0" eaLnBrk="1" fontAlgn="base" hangingPunct="1">
        <a:spcBef>
          <a:spcPct val="0"/>
        </a:spcBef>
        <a:spcAft>
          <a:spcPct val="0"/>
        </a:spcAft>
        <a:defRPr sz="4400" b="1">
          <a:solidFill>
            <a:schemeClr val="tx2"/>
          </a:solidFill>
          <a:latin typeface="Book Antiqua" pitchFamily="18" charset="0"/>
          <a:cs typeface="Arial" charset="0"/>
        </a:defRPr>
      </a:lvl7pPr>
      <a:lvl8pPr marL="1371600" algn="ctr" rtl="0" eaLnBrk="1" fontAlgn="base" hangingPunct="1">
        <a:spcBef>
          <a:spcPct val="0"/>
        </a:spcBef>
        <a:spcAft>
          <a:spcPct val="0"/>
        </a:spcAft>
        <a:defRPr sz="4400" b="1">
          <a:solidFill>
            <a:schemeClr val="tx2"/>
          </a:solidFill>
          <a:latin typeface="Book Antiqua" pitchFamily="18" charset="0"/>
          <a:cs typeface="Arial" charset="0"/>
        </a:defRPr>
      </a:lvl8pPr>
      <a:lvl9pPr marL="1828800" algn="ctr" rtl="0" eaLnBrk="1" fontAlgn="base" hangingPunct="1">
        <a:spcBef>
          <a:spcPct val="0"/>
        </a:spcBef>
        <a:spcAft>
          <a:spcPct val="0"/>
        </a:spcAft>
        <a:defRPr sz="4400" b="1">
          <a:solidFill>
            <a:schemeClr val="tx2"/>
          </a:solidFill>
          <a:latin typeface="Book Antiqua" pitchFamily="18" charset="0"/>
          <a:cs typeface="Arial"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B Nazanin" panose="00000400000000000000" pitchFamily="2" charset="-78"/>
        </a:defRPr>
      </a:lvl1pPr>
      <a:lvl2pPr marL="742950" indent="-285750" algn="r" rtl="1"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B Nazanin" panose="00000400000000000000" pitchFamily="2" charset="-78"/>
        </a:defRPr>
      </a:lvl2pPr>
      <a:lvl3pPr marL="1143000" indent="-228600" algn="r" rtl="1"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B Nazanin" panose="00000400000000000000" pitchFamily="2" charset="-78"/>
        </a:defRPr>
      </a:lvl3pPr>
      <a:lvl4pPr marL="1600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B Nazanin" panose="00000400000000000000" pitchFamily="2" charset="-78"/>
        </a:defRPr>
      </a:lvl4pPr>
      <a:lvl5pPr marL="2057400" indent="-228600" algn="r" rtl="1"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B Nazanin" panose="00000400000000000000" pitchFamily="2" charset="-78"/>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B Titr" pitchFamily="2" charset="-78"/>
              </a:rPr>
              <a:t>اخلاق در کارآزمایی بالینی</a:t>
            </a:r>
            <a:endParaRPr lang="en-US" dirty="0">
              <a:cs typeface="B Titr" pitchFamily="2" charset="-78"/>
            </a:endParaRPr>
          </a:p>
        </p:txBody>
      </p:sp>
      <p:sp>
        <p:nvSpPr>
          <p:cNvPr id="3" name="Subtitle 2"/>
          <p:cNvSpPr>
            <a:spLocks noGrp="1"/>
          </p:cNvSpPr>
          <p:nvPr>
            <p:ph type="subTitle" idx="1"/>
          </p:nvPr>
        </p:nvSpPr>
        <p:spPr>
          <a:xfrm>
            <a:off x="714348" y="3886200"/>
            <a:ext cx="7058052" cy="1752600"/>
          </a:xfrm>
        </p:spPr>
        <p:txBody>
          <a:bodyPr>
            <a:normAutofit/>
          </a:bodyPr>
          <a:lstStyle/>
          <a:p>
            <a:pPr algn="l"/>
            <a:r>
              <a:rPr lang="en-US" sz="2000" b="1" dirty="0" smtClean="0">
                <a:solidFill>
                  <a:schemeClr val="tx1"/>
                </a:solidFill>
                <a:latin typeface="Times New Roman" pitchFamily="18" charset="0"/>
                <a:cs typeface="Times New Roman" pitchFamily="18" charset="0"/>
              </a:rPr>
              <a:t>Ayat Ahmadi, Epidemiologist</a:t>
            </a:r>
          </a:p>
          <a:p>
            <a:pPr algn="l"/>
            <a:r>
              <a:rPr lang="en-US" sz="2000" b="1" dirty="0" smtClean="0">
                <a:solidFill>
                  <a:schemeClr val="tx1"/>
                </a:solidFill>
                <a:latin typeface="Times New Roman" pitchFamily="18" charset="0"/>
                <a:cs typeface="Times New Roman" pitchFamily="18" charset="0"/>
              </a:rPr>
              <a:t>Assistant professor in Tehran University of Medical Sciences</a:t>
            </a:r>
            <a:endParaRPr 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54823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12775" y="228600"/>
            <a:ext cx="8153400" cy="990600"/>
          </a:xfrm>
        </p:spPr>
        <p:txBody>
          <a:bodyPr/>
          <a:lstStyle/>
          <a:p>
            <a:pPr algn="r" eaLnBrk="1" hangingPunct="1">
              <a:defRPr/>
            </a:pPr>
            <a:r>
              <a:rPr lang="fa-IR" altLang="en-US" sz="2800" cap="all" dirty="0"/>
              <a:t>رضايت آگاهانه</a:t>
            </a:r>
            <a:endParaRPr lang="en-US" altLang="en-US" sz="2800" cap="all" dirty="0"/>
          </a:p>
        </p:txBody>
      </p:sp>
      <p:sp>
        <p:nvSpPr>
          <p:cNvPr id="29699" name="Footer Placeholder 5"/>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19460" name="Rectangle 3"/>
          <p:cNvSpPr>
            <a:spLocks noGrp="1"/>
          </p:cNvSpPr>
          <p:nvPr>
            <p:ph sz="quarter" idx="1"/>
          </p:nvPr>
        </p:nvSpPr>
        <p:spPr>
          <a:xfrm>
            <a:off x="457200" y="1600200"/>
            <a:ext cx="7848600" cy="3962400"/>
          </a:xfrm>
        </p:spPr>
        <p:txBody>
          <a:bodyPr/>
          <a:lstStyle/>
          <a:p>
            <a:pPr eaLnBrk="1" hangingPunct="1">
              <a:defRPr/>
            </a:pPr>
            <a:r>
              <a:rPr lang="fa-IR" altLang="en-US" dirty="0" smtClean="0">
                <a:solidFill>
                  <a:schemeClr val="bg1">
                    <a:lumMod val="75000"/>
                  </a:schemeClr>
                </a:solidFill>
              </a:rPr>
              <a:t>ارائه اطلاعات کتبي و شفاهي</a:t>
            </a:r>
          </a:p>
          <a:p>
            <a:pPr eaLnBrk="1" hangingPunct="1">
              <a:defRPr/>
            </a:pPr>
            <a:r>
              <a:rPr lang="fa-IR" altLang="en-US" dirty="0" smtClean="0">
                <a:solidFill>
                  <a:schemeClr val="bg1">
                    <a:lumMod val="75000"/>
                  </a:schemeClr>
                </a:solidFill>
              </a:rPr>
              <a:t>زبان قابل فهم</a:t>
            </a:r>
          </a:p>
          <a:p>
            <a:pPr eaLnBrk="1" hangingPunct="1">
              <a:defRPr/>
            </a:pPr>
            <a:r>
              <a:rPr lang="fa-IR" altLang="en-US" dirty="0" smtClean="0">
                <a:solidFill>
                  <a:schemeClr val="bg1">
                    <a:lumMod val="75000"/>
                  </a:schemeClr>
                </a:solidFill>
              </a:rPr>
              <a:t>امکان پرسيدن سئوالات</a:t>
            </a:r>
          </a:p>
          <a:p>
            <a:pPr eaLnBrk="1" hangingPunct="1">
              <a:defRPr/>
            </a:pPr>
            <a:r>
              <a:rPr lang="fa-IR" altLang="en-US" dirty="0" smtClean="0">
                <a:solidFill>
                  <a:schemeClr val="bg1">
                    <a:lumMod val="75000"/>
                  </a:schemeClr>
                </a:solidFill>
              </a:rPr>
              <a:t>آزادي در تصميم گيري</a:t>
            </a:r>
          </a:p>
          <a:p>
            <a:pPr eaLnBrk="1" hangingPunct="1">
              <a:defRPr/>
            </a:pPr>
            <a:r>
              <a:rPr lang="fa-IR" altLang="en-US" dirty="0" smtClean="0">
                <a:solidFill>
                  <a:schemeClr val="bg1">
                    <a:lumMod val="75000"/>
                  </a:schemeClr>
                </a:solidFill>
              </a:rPr>
              <a:t>فرصت تصميم گيري</a:t>
            </a:r>
          </a:p>
          <a:p>
            <a:pPr eaLnBrk="1" hangingPunct="1">
              <a:defRPr/>
            </a:pPr>
            <a:r>
              <a:rPr lang="fa-IR" altLang="en-US" dirty="0" smtClean="0"/>
              <a:t>اخذ رضايت مکتوب</a:t>
            </a:r>
          </a:p>
          <a:p>
            <a:pPr eaLnBrk="1" hangingPunct="1">
              <a:buFont typeface="Arial" pitchFamily="34" charset="0"/>
              <a:buNone/>
              <a:defRPr/>
            </a:pPr>
            <a:endParaRPr lang="en-US" altLang="en-US" dirty="0" smtClean="0"/>
          </a:p>
        </p:txBody>
      </p:sp>
      <p:pic>
        <p:nvPicPr>
          <p:cNvPr id="24581" name="Picture 4" descr="pc11"/>
          <p:cNvPicPr>
            <a:picLocks noChangeAspect="1" noChangeArrowheads="1"/>
          </p:cNvPicPr>
          <p:nvPr/>
        </p:nvPicPr>
        <p:blipFill>
          <a:blip r:embed="rId2"/>
          <a:srcRect/>
          <a:stretch>
            <a:fillRect/>
          </a:stretch>
        </p:blipFill>
        <p:spPr bwMode="auto">
          <a:xfrm>
            <a:off x="304800" y="2286000"/>
            <a:ext cx="3200400" cy="2803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a-IR" altLang="en-US" smtClean="0"/>
              <a:t>تعارض منافع</a:t>
            </a:r>
            <a:r>
              <a:rPr lang="en-US" altLang="en-US" smtClean="0"/>
              <a:t> </a:t>
            </a:r>
          </a:p>
        </p:txBody>
      </p:sp>
      <p:sp>
        <p:nvSpPr>
          <p:cNvPr id="9219" name="Rectangle 3"/>
          <p:cNvSpPr>
            <a:spLocks noGrp="1" noChangeArrowheads="1"/>
          </p:cNvSpPr>
          <p:nvPr>
            <p:ph type="body" idx="1"/>
          </p:nvPr>
        </p:nvSpPr>
        <p:spPr/>
        <p:txBody>
          <a:bodyPr/>
          <a:lstStyle/>
          <a:p>
            <a:pPr>
              <a:defRPr/>
            </a:pPr>
            <a:r>
              <a:rPr lang="fa-IR" dirty="0"/>
              <a:t>چنانچه هر یک از اعضای کمیته‌ی سازمانی یا مجری مسؤول، حامی طرحی یا سایر مجریان، تعارض یا اشتراک منافع داشته باشد، باید مراتب را اعلام کند؛ چنین عضوی در تصویب یا رد آن طرح‌نامه فاقد حق رأی خواهد بود. </a:t>
            </a:r>
            <a:endParaRPr lang="en-US" dirty="0"/>
          </a:p>
          <a:p>
            <a:pPr marL="0" indent="0">
              <a:buFont typeface="Wingdings" pitchFamily="2" charset="2"/>
              <a:buNone/>
              <a:defRPr/>
            </a:pPr>
            <a:r>
              <a:rPr lang="fa-IR" i="1" dirty="0"/>
              <a:t>تبصره‌ی 1: </a:t>
            </a:r>
            <a:r>
              <a:rPr lang="fa-IR" dirty="0"/>
              <a:t>طرح‌نامه‌هایی که مجری مسؤول آن، یکی از اعضای کمیته‌ی سازمانی می‌باشد، نباید در کمیته‌ی سازمانی مورد بررسی قرار گیرد. این طرح‌نامه‌ها باید جهت بررسی به کمیته‌ی سازمانی دیگری ارسال شود. </a:t>
            </a:r>
            <a:endParaRPr lang="en-US" dirty="0"/>
          </a:p>
          <a:p>
            <a:pPr marL="0" indent="0">
              <a:buFont typeface="Wingdings" pitchFamily="2" charset="2"/>
              <a:buNone/>
              <a:defRPr/>
            </a:pPr>
            <a:r>
              <a:rPr lang="fa-IR" i="1" dirty="0"/>
              <a:t>تبصره‌ی 2: </a:t>
            </a:r>
            <a:r>
              <a:rPr lang="fa-IR" dirty="0"/>
              <a:t>در هر جلسه لازم است فرم بیان تعارض یا اشتراک منافع، برای طرح‌های مورد بررسی، توسط اعضای کمیته امضا شود. </a:t>
            </a:r>
            <a:endParaRPr lang="en-US" dirty="0"/>
          </a:p>
          <a:p>
            <a:pPr eaLnBrk="1" hangingPunct="1">
              <a:lnSpc>
                <a:spcPct val="90000"/>
              </a:lnSpc>
              <a:defRPr/>
            </a:pPr>
            <a:endParaRPr lang="fa-IR" altLang="en-US" dirty="0" smtClean="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fa-IR" altLang="en-US" smtClean="0"/>
              <a:t>رازداري</a:t>
            </a:r>
            <a:r>
              <a:rPr lang="en-US" altLang="en-US" smtClean="0"/>
              <a:t> </a:t>
            </a:r>
          </a:p>
        </p:txBody>
      </p:sp>
      <p:sp>
        <p:nvSpPr>
          <p:cNvPr id="53251" name="Rectangle 3"/>
          <p:cNvSpPr>
            <a:spLocks noGrp="1" noChangeArrowheads="1"/>
          </p:cNvSpPr>
          <p:nvPr>
            <p:ph type="body" idx="1"/>
          </p:nvPr>
        </p:nvSpPr>
        <p:spPr>
          <a:xfrm>
            <a:off x="457200" y="2708275"/>
            <a:ext cx="8229600" cy="3082925"/>
          </a:xfrm>
        </p:spPr>
        <p:txBody>
          <a:bodyPr/>
          <a:lstStyle/>
          <a:p>
            <a:pPr marL="571500" indent="-571500" eaLnBrk="1" hangingPunct="1"/>
            <a:r>
              <a:rPr lang="fa-IR" altLang="en-US" smtClean="0"/>
              <a:t>تمام اعضاء كميته، منشي و ميهمانان احتمالي متعهد به رعايت امانت مي‌باشند و متعهد مي‌شوند مالكيت معنوي پژوهشگر را محترم شمرده و جزئيات جلسه و پروپوزال‌هاي طرح شده و اطلاعات مربوط به شركت كنندگان در پژوهش و مسائل مطروحه در جلسات را محرمانه نگهدارند. </a:t>
            </a:r>
            <a:endParaRPr lang="en-US" altLang="en-US" smtClean="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r"/>
            <a:r>
              <a:rPr lang="fa-IR" altLang="en-US" sz="2200" smtClean="0"/>
              <a:t> اختيارات کميته هاي اخلاق در شروع پژوهش</a:t>
            </a:r>
            <a:endParaRPr lang="en-US" altLang="en-US" sz="2200" smtClean="0"/>
          </a:p>
        </p:txBody>
      </p:sp>
      <p:sp>
        <p:nvSpPr>
          <p:cNvPr id="21507" name="Rectangle 3"/>
          <p:cNvSpPr>
            <a:spLocks noGrp="1" noChangeArrowheads="1"/>
          </p:cNvSpPr>
          <p:nvPr>
            <p:ph type="body" idx="1"/>
          </p:nvPr>
        </p:nvSpPr>
        <p:spPr>
          <a:xfrm>
            <a:off x="304800" y="1600200"/>
            <a:ext cx="8382000" cy="4525963"/>
          </a:xfrm>
        </p:spPr>
        <p:txBody>
          <a:bodyPr>
            <a:normAutofit lnSpcReduction="10000"/>
          </a:bodyPr>
          <a:lstStyle/>
          <a:p>
            <a:pPr eaLnBrk="1" hangingPunct="1"/>
            <a:r>
              <a:rPr lang="fa-IR" altLang="en-US" smtClean="0"/>
              <a:t>کميته اخلاق حق دارد:</a:t>
            </a:r>
          </a:p>
          <a:p>
            <a:pPr lvl="1" eaLnBrk="1" hangingPunct="1">
              <a:lnSpc>
                <a:spcPct val="150000"/>
              </a:lnSpc>
            </a:pPr>
            <a:r>
              <a:rPr lang="fa-IR" altLang="en-US" smtClean="0"/>
              <a:t>پژوهشي را تصويب، رد يا متوقف کند.</a:t>
            </a:r>
          </a:p>
          <a:p>
            <a:pPr lvl="1" eaLnBrk="1" hangingPunct="1">
              <a:lnSpc>
                <a:spcPct val="150000"/>
              </a:lnSpc>
            </a:pPr>
            <a:r>
              <a:rPr lang="fa-IR" altLang="en-US" smtClean="0"/>
              <a:t>درخواست اصلاحاتي را در پروتکل پژوهش بدهد.</a:t>
            </a:r>
          </a:p>
          <a:p>
            <a:pPr lvl="1" eaLnBrk="1" hangingPunct="1">
              <a:lnSpc>
                <a:spcPct val="150000"/>
              </a:lnSpc>
            </a:pPr>
            <a:r>
              <a:rPr lang="fa-IR" altLang="en-US" smtClean="0"/>
              <a:t>پژوهشگر را موظف به دادن مواردي از اطلاعات به  شرکت کنندگان نمايد که براي رعايت حقوق يا رفاه شرکت کنندگان ضروري مي داند. </a:t>
            </a:r>
          </a:p>
          <a:p>
            <a:pPr lvl="1" eaLnBrk="1" hangingPunct="1">
              <a:lnSpc>
                <a:spcPct val="150000"/>
              </a:lnSpc>
            </a:pPr>
            <a:r>
              <a:rPr lang="fa-IR" altLang="en-US" smtClean="0"/>
              <a:t>کتبي بودن رضايت آگاهانه را از پژوهشگر بخواهد و يا با حذف مکتوب نمودن آن موافقت کند.</a:t>
            </a:r>
          </a:p>
          <a:p>
            <a:pPr lvl="1" eaLnBrk="1" hangingPunct="1">
              <a:buFont typeface="Wingdings" pitchFamily="2" charset="2"/>
              <a:buNone/>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ox(in)">
                                      <p:cBhvr>
                                        <p:cTn id="7" dur="500"/>
                                        <p:tgtEl>
                                          <p:spTgt spid="2150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box(in)">
                                      <p:cBhvr>
                                        <p:cTn id="10" dur="500"/>
                                        <p:tgtEl>
                                          <p:spTgt spid="21507">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box(in)">
                                      <p:cBhvr>
                                        <p:cTn id="13" dur="500"/>
                                        <p:tgtEl>
                                          <p:spTgt spid="21507">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box(in)">
                                      <p:cBhvr>
                                        <p:cTn id="16" dur="500"/>
                                        <p:tgtEl>
                                          <p:spTgt spid="21507">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box(in)">
                                      <p:cBhvr>
                                        <p:cTn id="19"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r"/>
            <a:r>
              <a:rPr lang="fa-IR" altLang="en-US" sz="2200" smtClean="0"/>
              <a:t>مستندات کارآزمایی بالینی که باید در اختیار کمیته اخلاق قرار گیرد</a:t>
            </a:r>
            <a:endParaRPr lang="en-US" altLang="en-US" sz="2200" smtClean="0"/>
          </a:p>
        </p:txBody>
      </p:sp>
      <p:sp>
        <p:nvSpPr>
          <p:cNvPr id="22531" name="Content Placeholder 2"/>
          <p:cNvSpPr>
            <a:spLocks noGrp="1"/>
          </p:cNvSpPr>
          <p:nvPr>
            <p:ph idx="1"/>
          </p:nvPr>
        </p:nvSpPr>
        <p:spPr>
          <a:xfrm>
            <a:off x="457200" y="1719263"/>
            <a:ext cx="8229600" cy="4681537"/>
          </a:xfrm>
        </p:spPr>
        <p:txBody>
          <a:bodyPr>
            <a:normAutofit fontScale="85000" lnSpcReduction="10000"/>
          </a:bodyPr>
          <a:lstStyle/>
          <a:p>
            <a:r>
              <a:rPr lang="fa-IR" altLang="en-US" sz="2400" smtClean="0"/>
              <a:t>پروتکل كارآزمايي و اصلاحيه‌هاي آن</a:t>
            </a:r>
          </a:p>
          <a:p>
            <a:r>
              <a:rPr lang="fa-IR" altLang="en-US" sz="2400" smtClean="0"/>
              <a:t>فرم مكتوب رضايت‌نامه</a:t>
            </a:r>
          </a:p>
          <a:p>
            <a:r>
              <a:rPr lang="fa-IR" altLang="en-US" sz="2400" smtClean="0"/>
              <a:t>ابزار فراخواني افراد (آگهي و ...)</a:t>
            </a:r>
          </a:p>
          <a:p>
            <a:r>
              <a:rPr lang="fa-IR" altLang="en-US" sz="2400" smtClean="0"/>
              <a:t>اطلاعات مكتوب ارائه شده به افراد شركت‌كننده</a:t>
            </a:r>
          </a:p>
          <a:p>
            <a:r>
              <a:rPr lang="fa-IR" altLang="en-US" sz="2400" smtClean="0"/>
              <a:t>بروشور پژوهشگران (اطلاعات باليني و غيرباليني مرتبط با فراورده‌ مورد تحقيق)</a:t>
            </a:r>
          </a:p>
          <a:p>
            <a:r>
              <a:rPr lang="fa-IR" altLang="en-US" sz="2400" smtClean="0"/>
              <a:t>اطلاعات دردسترس در مورد بي‌ضرر بودن فراورده</a:t>
            </a:r>
          </a:p>
          <a:p>
            <a:r>
              <a:rPr lang="fa-IR" altLang="en-US" sz="2400" smtClean="0"/>
              <a:t>اطلاعات مرتبط با پرداخت به شركت‌كنندگان و جبران هزينه‌هاي تردد آنان</a:t>
            </a:r>
          </a:p>
          <a:p>
            <a:r>
              <a:rPr lang="fa-IR" altLang="en-US" sz="2400" smtClean="0"/>
              <a:t>آخرين كارنامه پژوهشي (</a:t>
            </a:r>
            <a:r>
              <a:rPr lang="en-US" altLang="en-US" sz="2400" smtClean="0"/>
              <a:t>CV</a:t>
            </a:r>
            <a:r>
              <a:rPr lang="fa-IR" altLang="en-US" sz="2400" smtClean="0"/>
              <a:t>) محقق </a:t>
            </a:r>
          </a:p>
          <a:p>
            <a:r>
              <a:rPr lang="fa-IR" altLang="en-US" sz="2400" smtClean="0"/>
              <a:t>هر مستندي كه كميته ممكن است جهت انجام مسؤوليتهاي خود بدانها نياز داشته باشد</a:t>
            </a:r>
            <a:endParaRPr lang="en-US" altLang="en-US" sz="2400"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in)">
                                      <p:cBhvr>
                                        <p:cTn id="7" dur="500"/>
                                        <p:tgtEl>
                                          <p:spTgt spid="22531">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box(in)">
                                      <p:cBhvr>
                                        <p:cTn id="11" dur="500"/>
                                        <p:tgtEl>
                                          <p:spTgt spid="22531">
                                            <p:txEl>
                                              <p:pRg st="1" end="1"/>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box(in)">
                                      <p:cBhvr>
                                        <p:cTn id="15" dur="500"/>
                                        <p:tgtEl>
                                          <p:spTgt spid="22531">
                                            <p:txEl>
                                              <p:pRg st="2" end="2"/>
                                            </p:txEl>
                                          </p:spTgt>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Effect transition="in" filter="box(in)">
                                      <p:cBhvr>
                                        <p:cTn id="19" dur="500"/>
                                        <p:tgtEl>
                                          <p:spTgt spid="22531">
                                            <p:txEl>
                                              <p:pRg st="3" end="3"/>
                                            </p:txEl>
                                          </p:spTgt>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animEffect transition="in" filter="box(in)">
                                      <p:cBhvr>
                                        <p:cTn id="23" dur="500"/>
                                        <p:tgtEl>
                                          <p:spTgt spid="22531">
                                            <p:txEl>
                                              <p:pRg st="4" end="4"/>
                                            </p:txEl>
                                          </p:spTgt>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box(in)">
                                      <p:cBhvr>
                                        <p:cTn id="27" dur="500"/>
                                        <p:tgtEl>
                                          <p:spTgt spid="22531">
                                            <p:txEl>
                                              <p:pRg st="5" end="5"/>
                                            </p:txEl>
                                          </p:spTgt>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animEffect transition="in" filter="box(in)">
                                      <p:cBhvr>
                                        <p:cTn id="31" dur="500"/>
                                        <p:tgtEl>
                                          <p:spTgt spid="22531">
                                            <p:txEl>
                                              <p:pRg st="6" end="6"/>
                                            </p:txEl>
                                          </p:spTgt>
                                        </p:tgtEl>
                                      </p:cBhvr>
                                    </p:animEffect>
                                  </p:childTnLst>
                                </p:cTn>
                              </p:par>
                            </p:childTnLst>
                          </p:cTn>
                        </p:par>
                        <p:par>
                          <p:cTn id="32" fill="hold" nodeType="afterGroup">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animEffect transition="in" filter="box(in)">
                                      <p:cBhvr>
                                        <p:cTn id="35" dur="500"/>
                                        <p:tgtEl>
                                          <p:spTgt spid="22531">
                                            <p:txEl>
                                              <p:pRg st="7" end="7"/>
                                            </p:txEl>
                                          </p:spTgt>
                                        </p:tgtEl>
                                      </p:cBhvr>
                                    </p:animEffect>
                                  </p:childTnLst>
                                </p:cTn>
                              </p:par>
                            </p:childTnLst>
                          </p:cTn>
                        </p:par>
                        <p:par>
                          <p:cTn id="36" fill="hold" nodeType="afterGroup">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22531">
                                            <p:txEl>
                                              <p:pRg st="8" end="8"/>
                                            </p:txEl>
                                          </p:spTgt>
                                        </p:tgtEl>
                                        <p:attrNameLst>
                                          <p:attrName>style.visibility</p:attrName>
                                        </p:attrNameLst>
                                      </p:cBhvr>
                                      <p:to>
                                        <p:strVal val="visible"/>
                                      </p:to>
                                    </p:set>
                                    <p:animEffect transition="in" filter="box(in)">
                                      <p:cBhvr>
                                        <p:cTn id="39"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0"/>
          </p:nvPr>
        </p:nvSpPr>
        <p:spPr>
          <a:xfrm>
            <a:off x="6553200" y="6245225"/>
            <a:ext cx="1981200" cy="476250"/>
          </a:xfrm>
          <a:noFill/>
        </p:spPr>
        <p:txBody>
          <a:bodyPr/>
          <a:lstStyle/>
          <a:p>
            <a:fld id="{65E82D15-D123-44A9-A148-901281344060}" type="slidenum">
              <a:rPr lang="ar-SA" altLang="en-US" smtClean="0">
                <a:latin typeface="Arial" pitchFamily="34" charset="0"/>
                <a:cs typeface="Arial" pitchFamily="34" charset="0"/>
              </a:rPr>
              <a:pPr/>
              <a:t>104</a:t>
            </a:fld>
            <a:endParaRPr lang="en-US" altLang="en-US" smtClean="0">
              <a:latin typeface="Arial" pitchFamily="34" charset="0"/>
              <a:cs typeface="Arial" pitchFamily="34" charset="0"/>
            </a:endParaRPr>
          </a:p>
        </p:txBody>
      </p:sp>
      <p:sp>
        <p:nvSpPr>
          <p:cNvPr id="56323" name="Rectangle 2"/>
          <p:cNvSpPr>
            <a:spLocks noGrp="1" noChangeArrowheads="1"/>
          </p:cNvSpPr>
          <p:nvPr>
            <p:ph type="title"/>
          </p:nvPr>
        </p:nvSpPr>
        <p:spPr/>
        <p:txBody>
          <a:bodyPr/>
          <a:lstStyle/>
          <a:p>
            <a:pPr algn="r" eaLnBrk="1" hangingPunct="1"/>
            <a:r>
              <a:rPr lang="fa-IR" altLang="en-US" sz="2200" smtClean="0"/>
              <a:t>پايش مداوم</a:t>
            </a:r>
            <a:endParaRPr lang="en-US" altLang="en-US" sz="2200" smtClean="0"/>
          </a:p>
        </p:txBody>
      </p:sp>
      <p:sp>
        <p:nvSpPr>
          <p:cNvPr id="28676" name="Rectangle 3"/>
          <p:cNvSpPr>
            <a:spLocks noGrp="1" noChangeArrowheads="1"/>
          </p:cNvSpPr>
          <p:nvPr>
            <p:ph type="body" idx="1"/>
          </p:nvPr>
        </p:nvSpPr>
        <p:spPr/>
        <p:txBody>
          <a:bodyPr>
            <a:normAutofit fontScale="92500"/>
          </a:bodyPr>
          <a:lstStyle/>
          <a:p>
            <a:pPr eaLnBrk="1" hangingPunct="1">
              <a:defRPr/>
            </a:pPr>
            <a:r>
              <a:rPr lang="fa-IR" altLang="en-US" sz="2400" dirty="0" smtClean="0"/>
              <a:t>تواتر انجام پايش مداوم و سطح آن بسته به نوع مطالعه و ميزان خطري که متوجه بيمار يا آزمودني است تعیین خواهد شد. </a:t>
            </a:r>
          </a:p>
          <a:p>
            <a:pPr eaLnBrk="1" hangingPunct="1">
              <a:defRPr/>
            </a:pPr>
            <a:endParaRPr lang="fa-IR" altLang="en-US" sz="2400" dirty="0" smtClean="0"/>
          </a:p>
          <a:p>
            <a:pPr eaLnBrk="1" hangingPunct="1">
              <a:defRPr/>
            </a:pPr>
            <a:r>
              <a:rPr lang="fa-IR" altLang="en-US" sz="2400" dirty="0" smtClean="0"/>
              <a:t>بطور کلي تمام کارآزماييهاي باليني نياز به پايش مداوم دارند.</a:t>
            </a:r>
          </a:p>
          <a:p>
            <a:pPr eaLnBrk="1" hangingPunct="1">
              <a:defRPr/>
            </a:pPr>
            <a:endParaRPr lang="fa-IR" altLang="en-US" sz="2400" dirty="0" smtClean="0"/>
          </a:p>
          <a:p>
            <a:pPr eaLnBrk="1" hangingPunct="1">
              <a:defRPr/>
            </a:pPr>
            <a:r>
              <a:rPr lang="fa-IR" altLang="en-US" sz="2400" dirty="0" smtClean="0"/>
              <a:t>فاصله زماني پايش نبايد بيشتر از يکسال باشد.</a:t>
            </a:r>
          </a:p>
          <a:p>
            <a:pPr marL="0" indent="0" eaLnBrk="1" hangingPunct="1">
              <a:buFont typeface="Wingdings" pitchFamily="2" charset="2"/>
              <a:buNone/>
              <a:defRPr/>
            </a:pPr>
            <a:endParaRPr lang="fa-IR" altLang="en-US" sz="2400" dirty="0" smtClean="0"/>
          </a:p>
          <a:p>
            <a:pPr eaLnBrk="1" hangingPunct="1">
              <a:defRPr/>
            </a:pPr>
            <a:r>
              <a:rPr lang="fa-IR" altLang="en-US" sz="2400" dirty="0"/>
              <a:t>پژوهشگر موظف به ارائه گزارش دوره ای به کمیته اخلاق است.</a:t>
            </a:r>
            <a:endParaRPr lang="en-US" altLang="en-US" sz="2400" dirty="0"/>
          </a:p>
          <a:p>
            <a:pPr eaLnBrk="1" hangingPunct="1">
              <a:defRPr/>
            </a:pPr>
            <a:endParaRPr lang="fa-IR" altLang="en-US" sz="2400" dirty="0" smtClean="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0"/>
          </p:nvPr>
        </p:nvSpPr>
        <p:spPr>
          <a:xfrm>
            <a:off x="6553200" y="6245225"/>
            <a:ext cx="1981200" cy="476250"/>
          </a:xfrm>
          <a:noFill/>
        </p:spPr>
        <p:txBody>
          <a:bodyPr/>
          <a:lstStyle/>
          <a:p>
            <a:fld id="{69DA1337-4895-40A9-BD4D-00D4406CD575}" type="slidenum">
              <a:rPr lang="ar-SA" altLang="en-US" smtClean="0">
                <a:latin typeface="Arial" pitchFamily="34" charset="0"/>
                <a:cs typeface="Arial" pitchFamily="34" charset="0"/>
              </a:rPr>
              <a:pPr/>
              <a:t>105</a:t>
            </a:fld>
            <a:endParaRPr lang="en-US" altLang="en-US" smtClean="0">
              <a:latin typeface="Arial" pitchFamily="34" charset="0"/>
              <a:cs typeface="Arial" pitchFamily="34" charset="0"/>
            </a:endParaRPr>
          </a:p>
        </p:txBody>
      </p:sp>
      <p:sp>
        <p:nvSpPr>
          <p:cNvPr id="57347" name="Rectangle 2"/>
          <p:cNvSpPr>
            <a:spLocks noGrp="1" noChangeArrowheads="1"/>
          </p:cNvSpPr>
          <p:nvPr>
            <p:ph type="title"/>
          </p:nvPr>
        </p:nvSpPr>
        <p:spPr/>
        <p:txBody>
          <a:bodyPr/>
          <a:lstStyle/>
          <a:p>
            <a:pPr algn="r" eaLnBrk="1" hangingPunct="1"/>
            <a:r>
              <a:rPr lang="fa-IR" altLang="en-US" sz="2200" smtClean="0"/>
              <a:t>مواردي که مجري موظف به اظهار به کميته اخلاق است</a:t>
            </a:r>
            <a:endParaRPr lang="en-US" altLang="en-US" sz="2200" smtClean="0"/>
          </a:p>
        </p:txBody>
      </p:sp>
      <p:sp>
        <p:nvSpPr>
          <p:cNvPr id="57348" name="Rectangle 3"/>
          <p:cNvSpPr>
            <a:spLocks noGrp="1" noChangeArrowheads="1"/>
          </p:cNvSpPr>
          <p:nvPr>
            <p:ph type="body" idx="1"/>
          </p:nvPr>
        </p:nvSpPr>
        <p:spPr>
          <a:xfrm>
            <a:off x="179388" y="1981200"/>
            <a:ext cx="8507412" cy="4149725"/>
          </a:xfrm>
        </p:spPr>
        <p:txBody>
          <a:bodyPr>
            <a:normAutofit fontScale="92500" lnSpcReduction="10000"/>
          </a:bodyPr>
          <a:lstStyle/>
          <a:p>
            <a:pPr marL="571500" indent="-571500" eaLnBrk="1" hangingPunct="1">
              <a:lnSpc>
                <a:spcPct val="150000"/>
              </a:lnSpc>
            </a:pPr>
            <a:r>
              <a:rPr lang="fa-IR" altLang="en-US" sz="2600" smtClean="0"/>
              <a:t>بروز هر گونه عوارض جانبي جدي </a:t>
            </a:r>
            <a:r>
              <a:rPr lang="en-US" altLang="en-US" sz="2600" smtClean="0"/>
              <a:t>SAE</a:t>
            </a:r>
            <a:endParaRPr lang="fa-IR" altLang="en-US" sz="2600" smtClean="0"/>
          </a:p>
          <a:p>
            <a:pPr marL="571500" indent="-571500" eaLnBrk="1" hangingPunct="1">
              <a:lnSpc>
                <a:spcPct val="150000"/>
              </a:lnSpc>
            </a:pPr>
            <a:r>
              <a:rPr lang="fa-IR" altLang="en-US" sz="2600" smtClean="0"/>
              <a:t>هر اتفاقی که نمونه ها را در معرض خطر قرار مي دهد یا بطور جدی ادامه اجرا را مختل کرده است </a:t>
            </a:r>
            <a:endParaRPr lang="en-US" altLang="en-US" sz="2600" smtClean="0"/>
          </a:p>
          <a:p>
            <a:pPr marL="571500" indent="-571500" eaLnBrk="1" hangingPunct="1">
              <a:lnSpc>
                <a:spcPct val="150000"/>
              </a:lnSpc>
            </a:pPr>
            <a:r>
              <a:rPr lang="fa-IR" altLang="en-US" sz="2600" smtClean="0"/>
              <a:t>هر اطلاعاتی که تاثیر نامطلوب بر ایمنی شرکت کنندگان یا اجرای مطالعه داشته باشد. </a:t>
            </a:r>
          </a:p>
          <a:p>
            <a:pPr marL="571500" indent="-571500" eaLnBrk="1" hangingPunct="1">
              <a:lnSpc>
                <a:spcPct val="150000"/>
              </a:lnSpc>
            </a:pPr>
            <a:r>
              <a:rPr lang="fa-IR" altLang="en-US" sz="2600" smtClean="0"/>
              <a:t>هر گونه تغيير در پروتكل اجراي طرح پس از تصويب</a:t>
            </a:r>
          </a:p>
          <a:p>
            <a:pPr marL="571500" indent="-571500" eaLnBrk="1" hangingPunct="1">
              <a:lnSpc>
                <a:spcPct val="150000"/>
              </a:lnSpc>
            </a:pPr>
            <a:r>
              <a:rPr lang="fa-IR" altLang="en-US" sz="2600" smtClean="0"/>
              <a:t>توقف پیش از موعد مطالعه</a:t>
            </a:r>
            <a:endParaRPr lang="en-US" altLang="en-US" sz="2600" smtClean="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r"/>
            <a:r>
              <a:rPr lang="fa-IR" altLang="en-US" sz="2200" smtClean="0"/>
              <a:t>اختيارات کميته هاي اخلاق در اجرای پژوهش</a:t>
            </a:r>
            <a:endParaRPr lang="en-US" sz="2200" smtClean="0"/>
          </a:p>
        </p:txBody>
      </p:sp>
      <p:sp>
        <p:nvSpPr>
          <p:cNvPr id="58371" name="Content Placeholder 2"/>
          <p:cNvSpPr>
            <a:spLocks noGrp="1"/>
          </p:cNvSpPr>
          <p:nvPr>
            <p:ph idx="1"/>
          </p:nvPr>
        </p:nvSpPr>
        <p:spPr/>
        <p:txBody>
          <a:bodyPr/>
          <a:lstStyle/>
          <a:p>
            <a:r>
              <a:rPr lang="fa-IR" smtClean="0"/>
              <a:t>کمیته میتواند در طول اجرای مطالعه بر اساس گزارشات:</a:t>
            </a:r>
          </a:p>
          <a:p>
            <a:pPr lvl="1">
              <a:lnSpc>
                <a:spcPct val="250000"/>
              </a:lnSpc>
            </a:pPr>
            <a:r>
              <a:rPr lang="fa-IR" smtClean="0"/>
              <a:t>تغییر در پروتکل را درخواست کند.</a:t>
            </a:r>
          </a:p>
          <a:p>
            <a:pPr lvl="1">
              <a:lnSpc>
                <a:spcPct val="250000"/>
              </a:lnSpc>
            </a:pPr>
            <a:r>
              <a:rPr lang="fa-IR" smtClean="0"/>
              <a:t>تجدید اخذ رضایت آگاهانه را با ارائه اطلاعات جدید درخواست کند. </a:t>
            </a:r>
          </a:p>
          <a:p>
            <a:pPr lvl="1">
              <a:lnSpc>
                <a:spcPct val="250000"/>
              </a:lnSpc>
            </a:pPr>
            <a:r>
              <a:rPr lang="fa-IR" smtClean="0"/>
              <a:t>توقف پیش از موعد مطالعه را درخواست کند. </a:t>
            </a:r>
          </a:p>
          <a:p>
            <a:pPr lvl="1"/>
            <a:endParaRPr lang="en-US" smtClean="0"/>
          </a:p>
        </p:txBody>
      </p:sp>
      <p:sp>
        <p:nvSpPr>
          <p:cNvPr id="58372" name="Slide Number Placeholder 3"/>
          <p:cNvSpPr>
            <a:spLocks noGrp="1"/>
          </p:cNvSpPr>
          <p:nvPr>
            <p:ph type="sldNum" sz="quarter" idx="10"/>
          </p:nvPr>
        </p:nvSpPr>
        <p:spPr>
          <a:noFill/>
        </p:spPr>
        <p:txBody>
          <a:bodyPr/>
          <a:lstStyle/>
          <a:p>
            <a:fld id="{498B1BF2-7AB2-4FA9-B6B0-E82365A92D32}" type="slidenum">
              <a:rPr lang="en-US" altLang="en-US" smtClean="0">
                <a:cs typeface="Arial" pitchFamily="34" charset="0"/>
              </a:rPr>
              <a:pPr/>
              <a:t>106</a:t>
            </a:fld>
            <a:endParaRPr lang="en-US" altLang="en-US" smtClean="0">
              <a:cs typeface="Arial"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r"/>
            <a:r>
              <a:rPr lang="fa-IR" altLang="en-US" sz="2200" smtClean="0"/>
              <a:t>وظیفه پژوهشگران یا سایر کارکنان خدمات سلامت</a:t>
            </a:r>
            <a:endParaRPr lang="en-US" altLang="en-US" sz="2200" smtClean="0"/>
          </a:p>
        </p:txBody>
      </p:sp>
      <p:sp>
        <p:nvSpPr>
          <p:cNvPr id="59395" name="Content Placeholder 2"/>
          <p:cNvSpPr>
            <a:spLocks noGrp="1"/>
          </p:cNvSpPr>
          <p:nvPr>
            <p:ph idx="1"/>
          </p:nvPr>
        </p:nvSpPr>
        <p:spPr>
          <a:xfrm>
            <a:off x="685800" y="1600200"/>
            <a:ext cx="7772400" cy="4530725"/>
          </a:xfrm>
        </p:spPr>
        <p:txBody>
          <a:bodyPr/>
          <a:lstStyle/>
          <a:p>
            <a:pPr>
              <a:lnSpc>
                <a:spcPct val="150000"/>
              </a:lnSpc>
            </a:pPr>
            <a:endParaRPr lang="fa-IR" altLang="en-US" sz="2200" smtClean="0"/>
          </a:p>
          <a:p>
            <a:pPr algn="just">
              <a:lnSpc>
                <a:spcPct val="150000"/>
              </a:lnSpc>
            </a:pPr>
            <a:r>
              <a:rPr lang="fa-IR" altLang="en-US" sz="2200" smtClean="0"/>
              <a:t> هر یک از اعضای کمیته‌ی اخلاق ، آزمودنی، پژوهشگران یا کارکنان خدمات سلامت باید در صورت آگاهی از هرگونه نقص یا اشکال احتمالی در پژوهش‌های مرتبط با سلامت یا مؤثر بر آن یا پژوهش‌‌های واجد آزمودنی انسانی، آن را به رئیس کمیته‌ی اخلاقی تصویب‌کننده گزارش نماید. </a:t>
            </a:r>
            <a:endParaRPr lang="en-US" altLang="en-US" sz="220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B6996-11AE-48ED-A39D-FEA3983653EC}" type="slidenum">
              <a:rPr lang="en-US" smtClean="0"/>
              <a:pPr/>
              <a:t>108</a:t>
            </a:fld>
            <a:endParaRPr lang="en-US"/>
          </a:p>
        </p:txBody>
      </p:sp>
      <p:pic>
        <p:nvPicPr>
          <p:cNvPr id="3076" name="Picture 4"/>
          <p:cNvPicPr>
            <a:picLocks noChangeAspect="1" noChangeArrowheads="1"/>
          </p:cNvPicPr>
          <p:nvPr/>
        </p:nvPicPr>
        <p:blipFill>
          <a:blip r:embed="rId2"/>
          <a:srcRect/>
          <a:stretch>
            <a:fillRect/>
          </a:stretch>
        </p:blipFill>
        <p:spPr bwMode="auto">
          <a:xfrm>
            <a:off x="642910" y="0"/>
            <a:ext cx="8501090" cy="6375818"/>
          </a:xfrm>
          <a:prstGeom prst="rect">
            <a:avLst/>
          </a:prstGeom>
          <a:noFill/>
          <a:ln w="9525">
            <a:noFill/>
            <a:miter lim="800000"/>
            <a:headEnd/>
            <a:tailEnd/>
          </a:ln>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a:t>
            </a:r>
            <a:endParaRPr lang="en-US" dirty="0"/>
          </a:p>
        </p:txBody>
      </p:sp>
      <p:sp>
        <p:nvSpPr>
          <p:cNvPr id="3" name="Content Placeholder 2"/>
          <p:cNvSpPr>
            <a:spLocks noGrp="1"/>
          </p:cNvSpPr>
          <p:nvPr>
            <p:ph idx="1"/>
          </p:nvPr>
        </p:nvSpPr>
        <p:spPr/>
        <p:txBody>
          <a:bodyPr>
            <a:normAutofit fontScale="77500" lnSpcReduction="20000"/>
          </a:bodyPr>
          <a:lstStyle/>
          <a:p>
            <a:pPr algn="l" rtl="0"/>
            <a:r>
              <a:rPr lang="en-US" dirty="0"/>
              <a:t>The EC review process of a trial protocol includes three different considerations</a:t>
            </a:r>
            <a:r>
              <a:rPr lang="en-US" dirty="0" smtClean="0"/>
              <a:t>:</a:t>
            </a:r>
          </a:p>
          <a:p>
            <a:pPr marL="0" indent="0" algn="ctr">
              <a:buNone/>
            </a:pPr>
            <a:r>
              <a:rPr lang="en-US" dirty="0"/>
              <a:t/>
            </a:r>
            <a:br>
              <a:rPr lang="en-US" dirty="0"/>
            </a:br>
            <a:r>
              <a:rPr lang="en-US" b="1" dirty="0"/>
              <a:t>S</a:t>
            </a:r>
            <a:r>
              <a:rPr lang="en-US" b="1" dirty="0" smtClean="0"/>
              <a:t>cience                                     Ethics                                </a:t>
            </a:r>
            <a:r>
              <a:rPr lang="en-US" b="1" dirty="0"/>
              <a:t>D</a:t>
            </a:r>
            <a:r>
              <a:rPr lang="en-US" b="1" dirty="0" smtClean="0"/>
              <a:t>ata quality</a:t>
            </a:r>
          </a:p>
          <a:p>
            <a:endParaRPr lang="en-US" dirty="0"/>
          </a:p>
          <a:p>
            <a:pPr marL="0" indent="0" algn="l" rtl="0">
              <a:lnSpc>
                <a:spcPct val="170000"/>
              </a:lnSpc>
              <a:buNone/>
            </a:pPr>
            <a:r>
              <a:rPr lang="en-US" sz="2900" dirty="0" smtClean="0"/>
              <a:t>Any </a:t>
            </a:r>
            <a:r>
              <a:rPr lang="en-US" sz="2900" dirty="0"/>
              <a:t>clinical trial with poor science, poor ethics or </a:t>
            </a:r>
            <a:r>
              <a:rPr lang="en-US" sz="2900" dirty="0" smtClean="0"/>
              <a:t>poor data </a:t>
            </a:r>
            <a:r>
              <a:rPr lang="en-US" sz="2900" dirty="0"/>
              <a:t>quality puts participants at unnecessary risk of harm and is likely to be rejected </a:t>
            </a:r>
            <a:r>
              <a:rPr lang="en-US" sz="2900" dirty="0" smtClean="0"/>
              <a:t>by regulatory </a:t>
            </a:r>
            <a:r>
              <a:rPr lang="en-US" sz="2900" dirty="0"/>
              <a:t>authorities or by the international biomedical scientific community. The </a:t>
            </a:r>
            <a:r>
              <a:rPr lang="en-US" sz="2900" dirty="0" smtClean="0"/>
              <a:t>EC should </a:t>
            </a:r>
            <a:r>
              <a:rPr lang="en-US" sz="2900" dirty="0"/>
              <a:t>thus review all three aspects, ensuring that a trial is not conducted </a:t>
            </a:r>
            <a:r>
              <a:rPr lang="en-US" sz="2900" dirty="0" smtClean="0"/>
              <a:t>without adding </a:t>
            </a:r>
            <a:r>
              <a:rPr lang="en-US" sz="2900" dirty="0"/>
              <a:t>any new information to our body of knowledge and putting participants at </a:t>
            </a:r>
            <a:r>
              <a:rPr lang="en-US" sz="2900" dirty="0" smtClean="0"/>
              <a:t>risk without </a:t>
            </a:r>
            <a:r>
              <a:rPr lang="en-US" sz="2900" dirty="0"/>
              <a:t>any </a:t>
            </a:r>
            <a:r>
              <a:rPr lang="en-US" sz="2900" dirty="0" smtClean="0"/>
              <a:t>reason</a:t>
            </a:r>
            <a:r>
              <a:rPr lang="en-US" sz="2900" dirty="0"/>
              <a:t>.</a:t>
            </a:r>
            <a:r>
              <a:rPr lang="en-US" sz="2900" dirty="0" smtClean="0"/>
              <a:t> </a:t>
            </a:r>
            <a:endParaRPr lang="en-US" sz="2900" dirty="0"/>
          </a:p>
        </p:txBody>
      </p:sp>
    </p:spTree>
    <p:extLst>
      <p:ext uri="{BB962C8B-B14F-4D97-AF65-F5344CB8AC3E}">
        <p14:creationId xmlns:p14="http://schemas.microsoft.com/office/powerpoint/2010/main" xmlns="" val="33573142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2775" y="228600"/>
            <a:ext cx="8153400" cy="990600"/>
          </a:xfrm>
        </p:spPr>
        <p:txBody>
          <a:bodyPr/>
          <a:lstStyle/>
          <a:p>
            <a:pPr algn="r" eaLnBrk="1" hangingPunct="1"/>
            <a:r>
              <a:rPr lang="fa-IR" altLang="en-US" sz="2800" smtClean="0"/>
              <a:t>احترام به استقلال فردي</a:t>
            </a:r>
            <a:endParaRPr lang="en-US" altLang="en-US" sz="2800" smtClean="0"/>
          </a:p>
        </p:txBody>
      </p:sp>
      <p:sp>
        <p:nvSpPr>
          <p:cNvPr id="28675" name="Footer Placeholder 5"/>
          <p:cNvSpPr>
            <a:spLocks noGrp="1"/>
          </p:cNvSpPr>
          <p:nvPr>
            <p:ph type="ftr" sz="quarter" idx="4294967295"/>
          </p:nvPr>
        </p:nvSpPr>
        <p:spPr>
          <a:xfrm>
            <a:off x="0" y="6492875"/>
            <a:ext cx="5421313" cy="365125"/>
          </a:xfrm>
        </p:spPr>
        <p:txBody>
          <a:bodyPr/>
          <a:lstStyle/>
          <a:p>
            <a:pPr>
              <a:defRPr/>
            </a:pPr>
            <a:r>
              <a:rPr lang="en-US" altLang="en-US" smtClean="0">
                <a:solidFill>
                  <a:srgbClr val="000000"/>
                </a:solidFill>
              </a:rPr>
              <a:t>Clinical Trial Center</a:t>
            </a:r>
          </a:p>
        </p:txBody>
      </p:sp>
      <p:sp>
        <p:nvSpPr>
          <p:cNvPr id="18436" name="Rectangle 3"/>
          <p:cNvSpPr>
            <a:spLocks noGrp="1" noChangeArrowheads="1"/>
          </p:cNvSpPr>
          <p:nvPr>
            <p:ph sz="quarter" idx="1"/>
          </p:nvPr>
        </p:nvSpPr>
        <p:spPr>
          <a:xfrm>
            <a:off x="457200" y="1752600"/>
            <a:ext cx="8229600" cy="4373563"/>
          </a:xfrm>
        </p:spPr>
        <p:txBody>
          <a:bodyPr/>
          <a:lstStyle/>
          <a:p>
            <a:pPr lvl="1" eaLnBrk="1" hangingPunct="1">
              <a:defRPr/>
            </a:pPr>
            <a:r>
              <a:rPr lang="fa-IR" altLang="en-US" dirty="0" smtClean="0">
                <a:solidFill>
                  <a:schemeClr val="bg1">
                    <a:lumMod val="75000"/>
                  </a:schemeClr>
                </a:solidFill>
              </a:rPr>
              <a:t>حق دريافت اطلاعات و رضايت آگاهانه</a:t>
            </a:r>
          </a:p>
          <a:p>
            <a:pPr lvl="1" eaLnBrk="1" hangingPunct="1">
              <a:defRPr/>
            </a:pPr>
            <a:r>
              <a:rPr lang="fa-IR" altLang="en-US" dirty="0" smtClean="0"/>
              <a:t>رعايت حقوق افراد با اختلال ظرفيت تصميم گيري</a:t>
            </a:r>
          </a:p>
          <a:p>
            <a:pPr lvl="1" eaLnBrk="1" hangingPunct="1">
              <a:defRPr/>
            </a:pPr>
            <a:r>
              <a:rPr lang="fa-IR" altLang="en-US" dirty="0" smtClean="0">
                <a:solidFill>
                  <a:schemeClr val="bg1">
                    <a:lumMod val="75000"/>
                  </a:schemeClr>
                </a:solidFill>
              </a:rPr>
              <a:t>احترام به حريم خصوصي افراد و رازداري</a:t>
            </a:r>
            <a:endParaRPr lang="en-US" altLang="en-US"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857364"/>
            <a:ext cx="8229600" cy="1143000"/>
          </a:xfrm>
        </p:spPr>
        <p:txBody>
          <a:bodyPr/>
          <a:lstStyle/>
          <a:p>
            <a:r>
              <a:rPr lang="fa-IR" dirty="0" smtClean="0"/>
              <a:t>با تشکر</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610716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l"/>
            <a:r>
              <a:rPr lang="en-US" sz="2800" smtClean="0"/>
              <a:t>ASSENT </a:t>
            </a:r>
          </a:p>
        </p:txBody>
      </p:sp>
      <p:sp>
        <p:nvSpPr>
          <p:cNvPr id="36867" name="Content Placeholder 2"/>
          <p:cNvSpPr>
            <a:spLocks noGrp="1"/>
          </p:cNvSpPr>
          <p:nvPr>
            <p:ph idx="1"/>
          </p:nvPr>
        </p:nvSpPr>
        <p:spPr/>
        <p:txBody>
          <a:bodyPr/>
          <a:lstStyle/>
          <a:p>
            <a:pPr algn="just" rtl="0"/>
            <a:r>
              <a:rPr lang="en-US" sz="2400" dirty="0" smtClean="0"/>
              <a:t>Assent" is a term used to express willingness to participate in research by persons who are by definition </a:t>
            </a:r>
            <a:r>
              <a:rPr lang="en-US" sz="2400" dirty="0" smtClean="0">
                <a:solidFill>
                  <a:srgbClr val="FF0000"/>
                </a:solidFill>
              </a:rPr>
              <a:t>too young </a:t>
            </a:r>
            <a:r>
              <a:rPr lang="en-US" sz="2400" dirty="0" smtClean="0"/>
              <a:t>to give informed consent but who are </a:t>
            </a:r>
            <a:r>
              <a:rPr lang="en-US" sz="2400" dirty="0" smtClean="0">
                <a:solidFill>
                  <a:srgbClr val="FF0000"/>
                </a:solidFill>
              </a:rPr>
              <a:t>old enough</a:t>
            </a:r>
            <a:r>
              <a:rPr lang="en-US" sz="2400" dirty="0" smtClean="0"/>
              <a:t> to understand the proposed research in general, its expected risks and possible benefits, and the activities expected of them as subjects. </a:t>
            </a:r>
            <a:endParaRPr lang="fa-IR" sz="2400" dirty="0" smtClean="0"/>
          </a:p>
          <a:p>
            <a:pPr algn="just" rtl="0"/>
            <a:endParaRPr lang="fa-IR" sz="2400" dirty="0" smtClean="0"/>
          </a:p>
          <a:p>
            <a:pPr algn="just">
              <a:lnSpc>
                <a:spcPct val="150000"/>
              </a:lnSpc>
            </a:pPr>
            <a:r>
              <a:rPr lang="fa-IR" sz="2400" dirty="0" smtClean="0"/>
              <a:t>برای شرکت کنندگان در مطالعه که برای تصمیم گیری مستقل خیلی جوان هستند که رضایت آگاهانه را امضا کنند اما به اندازه کافی بزرگ شده اند که کلیت مطالعه را درک نمایند.</a:t>
            </a:r>
          </a:p>
          <a:p>
            <a:pPr algn="just">
              <a:lnSpc>
                <a:spcPct val="150000"/>
              </a:lnSpc>
            </a:pPr>
            <a:endParaRPr lang="en-US" sz="2400" dirty="0" smtClean="0"/>
          </a:p>
          <a:p>
            <a:pPr algn="just" rtl="0">
              <a:lnSpc>
                <a:spcPct val="150000"/>
              </a:lnSpc>
            </a:pPr>
            <a:endParaRPr lang="en-US" sz="2400" dirty="0" smtClean="0"/>
          </a:p>
        </p:txBody>
      </p:sp>
      <p:sp>
        <p:nvSpPr>
          <p:cNvPr id="36868" name="Slide Number Placeholder 3"/>
          <p:cNvSpPr>
            <a:spLocks noGrp="1"/>
          </p:cNvSpPr>
          <p:nvPr>
            <p:ph type="sldNum" sz="quarter" idx="10"/>
          </p:nvPr>
        </p:nvSpPr>
        <p:spPr>
          <a:noFill/>
        </p:spPr>
        <p:txBody>
          <a:bodyPr/>
          <a:lstStyle/>
          <a:p>
            <a:fld id="{57215902-13FA-4D70-BFFB-FC26FFC705F6}" type="slidenum">
              <a:rPr lang="en-US" altLang="en-US" smtClean="0">
                <a:cs typeface="Arial" pitchFamily="34" charset="0"/>
              </a:rPr>
              <a:pPr/>
              <a:t>12</a:t>
            </a:fld>
            <a:endParaRPr lang="en-US" altLang="en-US" dirty="0" smtClean="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a:r>
              <a:rPr lang="en-US" sz="2800" smtClean="0"/>
              <a:t>Parents or Guardian permission </a:t>
            </a:r>
          </a:p>
        </p:txBody>
      </p:sp>
      <p:sp>
        <p:nvSpPr>
          <p:cNvPr id="37891" name="Content Placeholder 2"/>
          <p:cNvSpPr>
            <a:spLocks noGrp="1"/>
          </p:cNvSpPr>
          <p:nvPr>
            <p:ph idx="1"/>
          </p:nvPr>
        </p:nvSpPr>
        <p:spPr/>
        <p:txBody>
          <a:bodyPr/>
          <a:lstStyle/>
          <a:p>
            <a:pPr algn="l" rtl="0"/>
            <a:r>
              <a:rPr lang="en-US" sz="2100" b="1" smtClean="0"/>
              <a:t>INTRODUCTION</a:t>
            </a:r>
            <a:r>
              <a:rPr lang="en-US" sz="2100" smtClean="0"/>
              <a:t/>
            </a:r>
            <a:br>
              <a:rPr lang="en-US" sz="2100" smtClean="0"/>
            </a:br>
            <a:r>
              <a:rPr lang="en-US" sz="2100" smtClean="0"/>
              <a:t>Your child has been invited to join a research study to look at ________________. Please take whatever time you need to discuss the study with your family and friends, or anyone else you wish to. The decision to let you child join, or not to join, is up to you.In this research study, we are investigating/testing/comparing/evaluating __________________.</a:t>
            </a:r>
          </a:p>
          <a:p>
            <a:endParaRPr lang="en-US" sz="2100" smtClean="0"/>
          </a:p>
        </p:txBody>
      </p:sp>
      <p:sp>
        <p:nvSpPr>
          <p:cNvPr id="37892" name="Slide Number Placeholder 3"/>
          <p:cNvSpPr>
            <a:spLocks noGrp="1"/>
          </p:cNvSpPr>
          <p:nvPr>
            <p:ph type="sldNum" sz="quarter" idx="10"/>
          </p:nvPr>
        </p:nvSpPr>
        <p:spPr>
          <a:noFill/>
        </p:spPr>
        <p:txBody>
          <a:bodyPr/>
          <a:lstStyle/>
          <a:p>
            <a:fld id="{AB2B48F1-CC9F-4695-B531-0914125F3AE6}" type="slidenum">
              <a:rPr lang="en-US" altLang="en-US" smtClean="0">
                <a:cs typeface="Arial" pitchFamily="34" charset="0"/>
              </a:rPr>
              <a:pPr/>
              <a:t>13</a:t>
            </a:fld>
            <a:endParaRPr lang="en-US" altLang="en-US" smtClean="0">
              <a:cs typeface="Arial" pitchFamily="34" charset="0"/>
            </a:endParaRPr>
          </a:p>
        </p:txBody>
      </p:sp>
      <p:pic>
        <p:nvPicPr>
          <p:cNvPr id="37893" name="Picture 5"/>
          <p:cNvPicPr>
            <a:picLocks noChangeAspect="1" noChangeArrowheads="1"/>
          </p:cNvPicPr>
          <p:nvPr/>
        </p:nvPicPr>
        <p:blipFill>
          <a:blip r:embed="rId2"/>
          <a:srcRect/>
          <a:stretch>
            <a:fillRect/>
          </a:stretch>
        </p:blipFill>
        <p:spPr bwMode="auto">
          <a:xfrm>
            <a:off x="5638800" y="3962400"/>
            <a:ext cx="3038475" cy="2281238"/>
          </a:xfrm>
          <a:prstGeom prst="rect">
            <a:avLst/>
          </a:prstGeom>
          <a:noFill/>
          <a:ln w="9525" algn="ctr">
            <a:noFill/>
            <a:miter lim="800000"/>
            <a:headEnd/>
            <a:tailEnd/>
          </a:ln>
          <a:effectLst/>
        </p:spPr>
      </p:pic>
      <p:pic>
        <p:nvPicPr>
          <p:cNvPr id="37894" name="Picture 6"/>
          <p:cNvPicPr>
            <a:picLocks noChangeAspect="1" noChangeArrowheads="1"/>
          </p:cNvPicPr>
          <p:nvPr/>
        </p:nvPicPr>
        <p:blipFill>
          <a:blip r:embed="rId3"/>
          <a:srcRect/>
          <a:stretch>
            <a:fillRect/>
          </a:stretch>
        </p:blipFill>
        <p:spPr bwMode="auto">
          <a:xfrm>
            <a:off x="838200" y="4360863"/>
            <a:ext cx="2057400" cy="1484312"/>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2775" y="228600"/>
            <a:ext cx="8153400" cy="990600"/>
          </a:xfrm>
        </p:spPr>
        <p:txBody>
          <a:bodyPr/>
          <a:lstStyle/>
          <a:p>
            <a:pPr algn="r" eaLnBrk="1" hangingPunct="1"/>
            <a:r>
              <a:rPr lang="fa-IR" altLang="en-US" sz="2800" smtClean="0"/>
              <a:t>احترام به استقلال فردي</a:t>
            </a:r>
            <a:endParaRPr lang="en-US" altLang="en-US" sz="2800" smtClean="0"/>
          </a:p>
        </p:txBody>
      </p:sp>
      <p:sp>
        <p:nvSpPr>
          <p:cNvPr id="28675" name="Footer Placeholder 5"/>
          <p:cNvSpPr>
            <a:spLocks noGrp="1"/>
          </p:cNvSpPr>
          <p:nvPr>
            <p:ph type="ftr" sz="quarter" idx="4294967295"/>
          </p:nvPr>
        </p:nvSpPr>
        <p:spPr>
          <a:xfrm>
            <a:off x="0" y="6492875"/>
            <a:ext cx="5421313" cy="365125"/>
          </a:xfrm>
        </p:spPr>
        <p:txBody>
          <a:bodyPr/>
          <a:lstStyle/>
          <a:p>
            <a:pPr>
              <a:defRPr/>
            </a:pPr>
            <a:r>
              <a:rPr lang="en-US" altLang="en-US" smtClean="0">
                <a:solidFill>
                  <a:srgbClr val="000000"/>
                </a:solidFill>
              </a:rPr>
              <a:t>Clinical Trial Center</a:t>
            </a:r>
          </a:p>
        </p:txBody>
      </p:sp>
      <p:sp>
        <p:nvSpPr>
          <p:cNvPr id="29700" name="Rectangle 3"/>
          <p:cNvSpPr>
            <a:spLocks noGrp="1" noChangeArrowheads="1"/>
          </p:cNvSpPr>
          <p:nvPr>
            <p:ph sz="quarter" idx="1"/>
          </p:nvPr>
        </p:nvSpPr>
        <p:spPr>
          <a:xfrm>
            <a:off x="457200" y="1752600"/>
            <a:ext cx="8229600" cy="4373563"/>
          </a:xfrm>
        </p:spPr>
        <p:txBody>
          <a:bodyPr/>
          <a:lstStyle/>
          <a:p>
            <a:pPr lvl="1" eaLnBrk="1" hangingPunct="1">
              <a:defRPr/>
            </a:pPr>
            <a:r>
              <a:rPr lang="fa-IR" altLang="en-US" dirty="0" smtClean="0">
                <a:solidFill>
                  <a:schemeClr val="accent1">
                    <a:lumMod val="40000"/>
                    <a:lumOff val="60000"/>
                  </a:schemeClr>
                </a:solidFill>
              </a:rPr>
              <a:t>حق دريافت اطلاعات و رضايت آگاهانه</a:t>
            </a:r>
          </a:p>
          <a:p>
            <a:pPr lvl="1" eaLnBrk="1" hangingPunct="1">
              <a:defRPr/>
            </a:pPr>
            <a:r>
              <a:rPr lang="fa-IR" altLang="en-US" dirty="0" smtClean="0">
                <a:solidFill>
                  <a:schemeClr val="accent1">
                    <a:lumMod val="40000"/>
                    <a:lumOff val="60000"/>
                  </a:schemeClr>
                </a:solidFill>
              </a:rPr>
              <a:t>رعايت حقوق افراد با اختلال ظرفيت تصميم گيري</a:t>
            </a:r>
          </a:p>
          <a:p>
            <a:pPr lvl="1" eaLnBrk="1" hangingPunct="1">
              <a:defRPr/>
            </a:pPr>
            <a:r>
              <a:rPr lang="fa-IR" altLang="en-US" dirty="0" smtClean="0"/>
              <a:t>احترام به حريم خصوصي افراد و رازداري</a:t>
            </a:r>
            <a:endParaRPr lang="en-US"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09600" y="3581400"/>
            <a:ext cx="8229600" cy="1139825"/>
          </a:xfrm>
        </p:spPr>
        <p:txBody>
          <a:bodyPr/>
          <a:lstStyle/>
          <a:p>
            <a:pPr rtl="0">
              <a:lnSpc>
                <a:spcPct val="150000"/>
              </a:lnSpc>
              <a:defRPr/>
            </a:pPr>
            <a:r>
              <a:rPr lang="en-US" sz="2000" b="0" kern="1200" dirty="0">
                <a:solidFill>
                  <a:srgbClr val="0033CC">
                    <a:lumMod val="75000"/>
                  </a:srgbClr>
                </a:solidFill>
                <a:ea typeface="+mn-ea"/>
                <a:cs typeface="Arial" pitchFamily="34" charset="0"/>
              </a:rPr>
              <a:t>The investigator must protect the subjects’ privacy and confidentiality. Researchers must have mechanisms in place to prevent the disclosure of, or unauthorized access to, data that can be linked to a subject’s individual identity</a:t>
            </a:r>
            <a:r>
              <a:rPr lang="en-US" sz="2000" b="0" kern="1200" dirty="0" smtClean="0">
                <a:solidFill>
                  <a:srgbClr val="0033CC">
                    <a:lumMod val="75000"/>
                  </a:srgbClr>
                </a:solidFill>
                <a:ea typeface="+mn-ea"/>
                <a:cs typeface="Arial" pitchFamily="34" charset="0"/>
              </a:rPr>
              <a:t>.</a:t>
            </a:r>
            <a:r>
              <a:rPr lang="en-US" sz="2000" b="0" kern="1200" dirty="0">
                <a:solidFill>
                  <a:srgbClr val="0033CC">
                    <a:lumMod val="75000"/>
                  </a:srgbClr>
                </a:solidFill>
                <a:ea typeface="+mn-ea"/>
                <a:cs typeface="Arial" pitchFamily="34" charset="0"/>
              </a:rPr>
              <a:t/>
            </a:r>
            <a:br>
              <a:rPr lang="en-US" sz="2000" b="0" kern="1200" dirty="0">
                <a:solidFill>
                  <a:srgbClr val="0033CC">
                    <a:lumMod val="75000"/>
                  </a:srgbClr>
                </a:solidFill>
                <a:ea typeface="+mn-ea"/>
                <a:cs typeface="Arial" pitchFamily="34" charset="0"/>
              </a:rPr>
            </a:br>
            <a:r>
              <a:rPr lang="fa-IR" sz="2000" b="0" kern="1200" dirty="0" smtClean="0">
                <a:solidFill>
                  <a:srgbClr val="0033CC">
                    <a:lumMod val="75000"/>
                  </a:srgbClr>
                </a:solidFill>
                <a:ea typeface="+mn-ea"/>
                <a:cs typeface="Arial" pitchFamily="34" charset="0"/>
              </a:rPr>
              <a:t>محققین باید به حریم بیمار پایند باشد و متعهد به حفظ اسرار شرکت کنندگان می باشند. در تحقیقات باید مکانیسمی برای پیشگیری از افشای اطلاعات بیمار و عدم دسترسی سایرین به آنها فراهم کنند.</a:t>
            </a:r>
            <a:endParaRPr lang="en-US" dirty="0" smtClean="0"/>
          </a:p>
        </p:txBody>
      </p:sp>
      <p:sp>
        <p:nvSpPr>
          <p:cNvPr id="41987" name="Slide Number Placeholder 3"/>
          <p:cNvSpPr>
            <a:spLocks noGrp="1"/>
          </p:cNvSpPr>
          <p:nvPr>
            <p:ph type="sldNum" sz="quarter" idx="10"/>
          </p:nvPr>
        </p:nvSpPr>
        <p:spPr>
          <a:noFill/>
        </p:spPr>
        <p:txBody>
          <a:bodyPr/>
          <a:lstStyle/>
          <a:p>
            <a:fld id="{D8D2F7F5-916E-4D31-A349-9D2AE1F63FE8}" type="slidenum">
              <a:rPr lang="en-US" altLang="en-US" smtClean="0">
                <a:cs typeface="Arial" pitchFamily="34" charset="0"/>
              </a:rPr>
              <a:pPr/>
              <a:t>15</a:t>
            </a:fld>
            <a:endParaRPr lang="en-US" altLang="en-US" smtClean="0">
              <a:cs typeface="Arial" pitchFamily="34"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a:t>
            </a:r>
            <a:r>
              <a:rPr lang="en-US" dirty="0" smtClean="0">
                <a:solidFill>
                  <a:schemeClr val="tx1">
                    <a:lumMod val="65000"/>
                    <a:lumOff val="35000"/>
                  </a:schemeClr>
                </a:solidFill>
              </a:rPr>
              <a:t>Drug Development </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normAutofit/>
          </a:bodyPr>
          <a:lstStyle/>
          <a:p>
            <a:pPr algn="just"/>
            <a:r>
              <a:rPr lang="fa-IR" dirty="0" smtClean="0"/>
              <a:t>مقدمه ای بر مراحل تولید داروی جدید</a:t>
            </a:r>
            <a:endParaRPr lang="en-US" dirty="0"/>
          </a:p>
        </p:txBody>
      </p:sp>
    </p:spTree>
    <p:extLst>
      <p:ext uri="{BB962C8B-B14F-4D97-AF65-F5344CB8AC3E}">
        <p14:creationId xmlns:p14="http://schemas.microsoft.com/office/powerpoint/2010/main" xmlns="" val="61071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a:t>
            </a:r>
            <a:r>
              <a:rPr lang="en-US" dirty="0" smtClean="0">
                <a:solidFill>
                  <a:schemeClr val="tx1">
                    <a:lumMod val="65000"/>
                    <a:lumOff val="35000"/>
                  </a:schemeClr>
                </a:solidFill>
              </a:rPr>
              <a:t>Drug Development </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normAutofit fontScale="77500" lnSpcReduction="20000"/>
          </a:bodyPr>
          <a:lstStyle/>
          <a:p>
            <a:pPr algn="just" rtl="0"/>
            <a:r>
              <a:rPr lang="en-US" dirty="0" smtClean="0"/>
              <a:t>The</a:t>
            </a:r>
            <a:r>
              <a:rPr lang="fa-IR" dirty="0" smtClean="0"/>
              <a:t> </a:t>
            </a:r>
            <a:r>
              <a:rPr lang="en-US" dirty="0" smtClean="0"/>
              <a:t>search </a:t>
            </a:r>
            <a:r>
              <a:rPr lang="en-US" dirty="0"/>
              <a:t>for new treatments begins in the </a:t>
            </a:r>
            <a:r>
              <a:rPr lang="en-US" dirty="0">
                <a:solidFill>
                  <a:srgbClr val="FF0000"/>
                </a:solidFill>
              </a:rPr>
              <a:t>laboratory</a:t>
            </a:r>
            <a:r>
              <a:rPr lang="en-US" dirty="0"/>
              <a:t>, where scientists first develop </a:t>
            </a:r>
            <a:r>
              <a:rPr lang="en-US" dirty="0" smtClean="0"/>
              <a:t>and</a:t>
            </a:r>
            <a:r>
              <a:rPr lang="fa-IR" dirty="0" smtClean="0"/>
              <a:t> </a:t>
            </a:r>
            <a:r>
              <a:rPr lang="en-US" dirty="0" smtClean="0"/>
              <a:t>test </a:t>
            </a:r>
            <a:r>
              <a:rPr lang="en-US" dirty="0"/>
              <a:t>new ideas</a:t>
            </a:r>
            <a:r>
              <a:rPr lang="en-US" dirty="0" smtClean="0"/>
              <a:t>.</a:t>
            </a:r>
            <a:endParaRPr lang="fa-IR" dirty="0" smtClean="0"/>
          </a:p>
          <a:p>
            <a:pPr algn="just"/>
            <a:r>
              <a:rPr lang="fa-IR" dirty="0" smtClean="0"/>
              <a:t>جستجو برای داروی جدید از آزمایشگاه آغاز می شود</a:t>
            </a:r>
            <a:endParaRPr lang="en-US" dirty="0" smtClean="0"/>
          </a:p>
          <a:p>
            <a:pPr marL="0" indent="0" algn="just">
              <a:buNone/>
            </a:pPr>
            <a:endParaRPr lang="en-US" dirty="0" smtClean="0"/>
          </a:p>
          <a:p>
            <a:pPr algn="just" rtl="0"/>
            <a:r>
              <a:rPr lang="en-US" dirty="0" smtClean="0"/>
              <a:t>The </a:t>
            </a:r>
            <a:r>
              <a:rPr lang="en-US" dirty="0"/>
              <a:t>next step is to try a test article – molecules, vaccines or </a:t>
            </a:r>
            <a:r>
              <a:rPr lang="en-US" dirty="0" smtClean="0"/>
              <a:t>medical</a:t>
            </a:r>
            <a:r>
              <a:rPr lang="fa-IR" dirty="0" smtClean="0"/>
              <a:t> </a:t>
            </a:r>
            <a:r>
              <a:rPr lang="en-US" dirty="0" smtClean="0"/>
              <a:t>devices </a:t>
            </a:r>
            <a:r>
              <a:rPr lang="en-US" dirty="0"/>
              <a:t>– in </a:t>
            </a:r>
            <a:r>
              <a:rPr lang="en-US" dirty="0">
                <a:solidFill>
                  <a:srgbClr val="FF0000"/>
                </a:solidFill>
              </a:rPr>
              <a:t>animals</a:t>
            </a:r>
            <a:r>
              <a:rPr lang="en-US" dirty="0"/>
              <a:t> to see how it affects, for example, cancer in a living being </a:t>
            </a:r>
            <a:r>
              <a:rPr lang="en-US" dirty="0" smtClean="0"/>
              <a:t>and</a:t>
            </a:r>
            <a:r>
              <a:rPr lang="fa-IR" dirty="0" smtClean="0"/>
              <a:t> </a:t>
            </a:r>
            <a:r>
              <a:rPr lang="en-US" dirty="0" smtClean="0"/>
              <a:t>whether </a:t>
            </a:r>
            <a:r>
              <a:rPr lang="en-US" dirty="0"/>
              <a:t>it has harmful effects. </a:t>
            </a:r>
            <a:endParaRPr lang="fa-IR" dirty="0" smtClean="0"/>
          </a:p>
          <a:p>
            <a:pPr algn="just"/>
            <a:r>
              <a:rPr lang="fa-IR" dirty="0" smtClean="0"/>
              <a:t>مرحله بعد آزمایش دارو در حیوانات و بافت زنده است</a:t>
            </a:r>
            <a:endParaRPr lang="en-US" dirty="0" smtClean="0"/>
          </a:p>
          <a:p>
            <a:pPr marL="0" indent="0" algn="just">
              <a:buNone/>
            </a:pPr>
            <a:endParaRPr lang="en-US" dirty="0" smtClean="0"/>
          </a:p>
          <a:p>
            <a:pPr algn="just" rtl="0"/>
            <a:r>
              <a:rPr lang="en-US" dirty="0" smtClean="0"/>
              <a:t>It </a:t>
            </a:r>
            <a:r>
              <a:rPr lang="en-US" dirty="0"/>
              <a:t>includes investigations on drug </a:t>
            </a:r>
            <a:r>
              <a:rPr lang="en-US" dirty="0">
                <a:solidFill>
                  <a:srgbClr val="FF0000"/>
                </a:solidFill>
              </a:rPr>
              <a:t>absorption</a:t>
            </a:r>
            <a:r>
              <a:rPr lang="en-US" dirty="0"/>
              <a:t> </a:t>
            </a:r>
            <a:r>
              <a:rPr lang="en-US" dirty="0" smtClean="0"/>
              <a:t>and metabolism</a:t>
            </a:r>
            <a:r>
              <a:rPr lang="en-US" dirty="0"/>
              <a:t>, </a:t>
            </a:r>
            <a:r>
              <a:rPr lang="en-US" dirty="0">
                <a:solidFill>
                  <a:srgbClr val="FF0000"/>
                </a:solidFill>
              </a:rPr>
              <a:t>toxicity</a:t>
            </a:r>
            <a:r>
              <a:rPr lang="en-US" dirty="0"/>
              <a:t> of the drug's metabolites, and the </a:t>
            </a:r>
            <a:r>
              <a:rPr lang="en-US" dirty="0">
                <a:solidFill>
                  <a:srgbClr val="FF0000"/>
                </a:solidFill>
              </a:rPr>
              <a:t>speed</a:t>
            </a:r>
            <a:r>
              <a:rPr lang="en-US" dirty="0"/>
              <a:t> at which the drug and </a:t>
            </a:r>
            <a:r>
              <a:rPr lang="en-US" dirty="0" smtClean="0"/>
              <a:t>its </a:t>
            </a:r>
            <a:r>
              <a:rPr lang="en-US" dirty="0" smtClean="0">
                <a:solidFill>
                  <a:srgbClr val="FF0000"/>
                </a:solidFill>
              </a:rPr>
              <a:t>metabolites</a:t>
            </a:r>
            <a:r>
              <a:rPr lang="en-US" dirty="0" smtClean="0"/>
              <a:t> </a:t>
            </a:r>
            <a:r>
              <a:rPr lang="en-US" dirty="0"/>
              <a:t>are excreted from the body.</a:t>
            </a:r>
            <a:r>
              <a:rPr lang="en-US" dirty="0" smtClean="0"/>
              <a:t> </a:t>
            </a:r>
            <a:endParaRPr lang="fa-IR" dirty="0" smtClean="0"/>
          </a:p>
          <a:p>
            <a:pPr algn="just"/>
            <a:r>
              <a:rPr lang="fa-IR" dirty="0" smtClean="0"/>
              <a:t>در این مرحله مشخصات مربوط به جذب و سمیت دارو و سرعت متابولیت دارو مشخص می شود</a:t>
            </a:r>
            <a:endParaRPr lang="en-US" dirty="0"/>
          </a:p>
        </p:txBody>
      </p:sp>
    </p:spTree>
    <p:extLst>
      <p:ext uri="{BB962C8B-B14F-4D97-AF65-F5344CB8AC3E}">
        <p14:creationId xmlns:p14="http://schemas.microsoft.com/office/powerpoint/2010/main" xmlns="" val="610716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a:t>
            </a:r>
            <a:r>
              <a:rPr lang="en-US" dirty="0" smtClean="0">
                <a:solidFill>
                  <a:schemeClr val="tx1">
                    <a:lumMod val="65000"/>
                    <a:lumOff val="35000"/>
                  </a:schemeClr>
                </a:solidFill>
              </a:rPr>
              <a:t>Drug Development </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normAutofit fontScale="77500" lnSpcReduction="20000"/>
          </a:bodyPr>
          <a:lstStyle/>
          <a:p>
            <a:pPr algn="l" rtl="0"/>
            <a:r>
              <a:rPr lang="en-US" dirty="0"/>
              <a:t>After completing </a:t>
            </a:r>
            <a:r>
              <a:rPr lang="en-US" dirty="0" smtClean="0"/>
              <a:t>pre-clinical testing</a:t>
            </a:r>
            <a:r>
              <a:rPr lang="en-US" dirty="0"/>
              <a:t>, the </a:t>
            </a:r>
            <a:r>
              <a:rPr lang="en-US" dirty="0" smtClean="0"/>
              <a:t>company </a:t>
            </a:r>
            <a:r>
              <a:rPr lang="en-US" dirty="0"/>
              <a:t>files </a:t>
            </a:r>
            <a:r>
              <a:rPr lang="en-US" dirty="0" smtClean="0"/>
              <a:t>an investigational </a:t>
            </a:r>
            <a:r>
              <a:rPr lang="en-US" dirty="0"/>
              <a:t>new </a:t>
            </a:r>
            <a:r>
              <a:rPr lang="en-US" dirty="0" smtClean="0"/>
              <a:t>drug application </a:t>
            </a:r>
            <a:r>
              <a:rPr lang="en-US" dirty="0"/>
              <a:t>(IND</a:t>
            </a:r>
            <a:r>
              <a:rPr lang="en-US" dirty="0" smtClean="0"/>
              <a:t>).</a:t>
            </a:r>
            <a:endParaRPr lang="fa-IR" dirty="0" smtClean="0"/>
          </a:p>
          <a:p>
            <a:pPr algn="r">
              <a:lnSpc>
                <a:spcPct val="170000"/>
              </a:lnSpc>
            </a:pPr>
            <a:r>
              <a:rPr lang="fa-IR" sz="2600" dirty="0" smtClean="0"/>
              <a:t>محصول حاصل از این مرحله برای مطالعه در انسان آماده می شود.</a:t>
            </a:r>
          </a:p>
          <a:p>
            <a:pPr algn="r">
              <a:lnSpc>
                <a:spcPct val="170000"/>
              </a:lnSpc>
            </a:pPr>
            <a:r>
              <a:rPr lang="fa-IR" sz="2600" dirty="0" smtClean="0"/>
              <a:t>مشخصات مختلف دارو مستند شده و به عنوان مستندات لازم برای کسب مجوز مطالعه در انسان به سازمان های قانونگذار ارایه می شود.</a:t>
            </a:r>
            <a:endParaRPr lang="en-US" sz="2600" dirty="0" smtClean="0"/>
          </a:p>
          <a:p>
            <a:endParaRPr lang="en-US" dirty="0"/>
          </a:p>
          <a:p>
            <a:pPr algn="l" rtl="0"/>
            <a:r>
              <a:rPr lang="en-US" dirty="0" smtClean="0"/>
              <a:t>The </a:t>
            </a:r>
            <a:r>
              <a:rPr lang="en-US" dirty="0"/>
              <a:t>IND </a:t>
            </a:r>
            <a:r>
              <a:rPr lang="en-US" dirty="0" smtClean="0"/>
              <a:t>provides:</a:t>
            </a:r>
          </a:p>
          <a:p>
            <a:pPr lvl="1" algn="l" rtl="0"/>
            <a:r>
              <a:rPr lang="en-US" dirty="0" smtClean="0"/>
              <a:t>the </a:t>
            </a:r>
            <a:r>
              <a:rPr lang="en-US" dirty="0" smtClean="0">
                <a:solidFill>
                  <a:srgbClr val="FF0000"/>
                </a:solidFill>
              </a:rPr>
              <a:t>results </a:t>
            </a:r>
            <a:r>
              <a:rPr lang="en-US" dirty="0">
                <a:solidFill>
                  <a:srgbClr val="FF0000"/>
                </a:solidFill>
              </a:rPr>
              <a:t>of </a:t>
            </a:r>
            <a:r>
              <a:rPr lang="en-US" dirty="0" smtClean="0">
                <a:solidFill>
                  <a:srgbClr val="FF0000"/>
                </a:solidFill>
              </a:rPr>
              <a:t>pre-clinical </a:t>
            </a:r>
            <a:r>
              <a:rPr lang="en-US" dirty="0" smtClean="0"/>
              <a:t>experiments</a:t>
            </a:r>
          </a:p>
          <a:p>
            <a:pPr lvl="1" algn="l" rtl="0"/>
            <a:r>
              <a:rPr lang="en-US" dirty="0" smtClean="0"/>
              <a:t>the </a:t>
            </a:r>
            <a:r>
              <a:rPr lang="en-US" dirty="0" smtClean="0">
                <a:solidFill>
                  <a:srgbClr val="FF0000"/>
                </a:solidFill>
              </a:rPr>
              <a:t>chemical structure </a:t>
            </a:r>
            <a:r>
              <a:rPr lang="en-US" dirty="0"/>
              <a:t>of the </a:t>
            </a:r>
            <a:r>
              <a:rPr lang="en-US" dirty="0" smtClean="0"/>
              <a:t>compound</a:t>
            </a:r>
          </a:p>
          <a:p>
            <a:pPr lvl="1" algn="l" rtl="0"/>
            <a:r>
              <a:rPr lang="en-US" dirty="0" smtClean="0"/>
              <a:t>how </a:t>
            </a:r>
            <a:r>
              <a:rPr lang="en-US" dirty="0"/>
              <a:t>it is </a:t>
            </a:r>
            <a:r>
              <a:rPr lang="en-US" dirty="0">
                <a:solidFill>
                  <a:srgbClr val="FF0000"/>
                </a:solidFill>
              </a:rPr>
              <a:t>believed to act </a:t>
            </a:r>
            <a:r>
              <a:rPr lang="en-US" dirty="0"/>
              <a:t>in </a:t>
            </a:r>
            <a:r>
              <a:rPr lang="en-US" dirty="0" smtClean="0"/>
              <a:t>the body</a:t>
            </a:r>
          </a:p>
          <a:p>
            <a:pPr lvl="1" algn="l" rtl="0"/>
            <a:r>
              <a:rPr lang="en-US" dirty="0" smtClean="0"/>
              <a:t>any </a:t>
            </a:r>
            <a:r>
              <a:rPr lang="en-US" dirty="0"/>
              <a:t>toxic </a:t>
            </a:r>
            <a:r>
              <a:rPr lang="en-US" dirty="0" smtClean="0"/>
              <a:t>effects discovered </a:t>
            </a:r>
            <a:r>
              <a:rPr lang="en-US" dirty="0"/>
              <a:t>during the </a:t>
            </a:r>
            <a:r>
              <a:rPr lang="en-US" dirty="0" smtClean="0"/>
              <a:t>animal studies</a:t>
            </a:r>
          </a:p>
          <a:p>
            <a:pPr lvl="1" algn="l" rtl="0"/>
            <a:r>
              <a:rPr lang="en-US" dirty="0" smtClean="0"/>
              <a:t>how the compound </a:t>
            </a:r>
            <a:r>
              <a:rPr lang="en-US" dirty="0"/>
              <a:t>is manufactured.</a:t>
            </a:r>
            <a:r>
              <a:rPr lang="en-US" dirty="0" smtClean="0"/>
              <a:t> </a:t>
            </a:r>
          </a:p>
          <a:p>
            <a:endParaRPr lang="en-US" dirty="0"/>
          </a:p>
          <a:p>
            <a:pPr marL="0" indent="0">
              <a:buNone/>
            </a:pPr>
            <a:endParaRPr lang="en-US" dirty="0"/>
          </a:p>
        </p:txBody>
      </p:sp>
    </p:spTree>
    <p:extLst>
      <p:ext uri="{BB962C8B-B14F-4D97-AF65-F5344CB8AC3E}">
        <p14:creationId xmlns:p14="http://schemas.microsoft.com/office/powerpoint/2010/main" xmlns="" val="61071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Drug Development </a:t>
            </a:r>
            <a:endParaRPr lang="en-US" dirty="0"/>
          </a:p>
        </p:txBody>
      </p:sp>
      <p:sp>
        <p:nvSpPr>
          <p:cNvPr id="3" name="Content Placeholder 2"/>
          <p:cNvSpPr>
            <a:spLocks noGrp="1"/>
          </p:cNvSpPr>
          <p:nvPr>
            <p:ph idx="1"/>
          </p:nvPr>
        </p:nvSpPr>
        <p:spPr>
          <a:xfrm>
            <a:off x="457200" y="1600200"/>
            <a:ext cx="4343400" cy="4525963"/>
          </a:xfrm>
        </p:spPr>
        <p:txBody>
          <a:bodyPr/>
          <a:lstStyle/>
          <a:p>
            <a:pPr>
              <a:buNone/>
            </a:pPr>
            <a:endParaRPr lang="en-US" dirty="0" smtClean="0"/>
          </a:p>
          <a:p>
            <a:pPr algn="l" rtl="0"/>
            <a:r>
              <a:rPr lang="en-US" dirty="0" smtClean="0"/>
              <a:t>Approval is needed from an independent EC to undertake human studies.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5400" y="1905000"/>
            <a:ext cx="35052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840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2775" y="228600"/>
            <a:ext cx="8153400" cy="990600"/>
          </a:xfrm>
        </p:spPr>
        <p:txBody>
          <a:bodyPr/>
          <a:lstStyle/>
          <a:p>
            <a:pPr algn="l"/>
            <a:r>
              <a:rPr lang="en-US" altLang="en-US" sz="2800" dirty="0" smtClean="0"/>
              <a:t>Research Ethics Guidelines </a:t>
            </a:r>
          </a:p>
        </p:txBody>
      </p:sp>
      <p:sp>
        <p:nvSpPr>
          <p:cNvPr id="17411" name="Footer Placeholder 5"/>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14340" name="Rectangle 3"/>
          <p:cNvSpPr>
            <a:spLocks noGrp="1" noChangeArrowheads="1"/>
          </p:cNvSpPr>
          <p:nvPr>
            <p:ph sz="quarter" idx="1"/>
          </p:nvPr>
        </p:nvSpPr>
        <p:spPr>
          <a:xfrm>
            <a:off x="612775" y="1600200"/>
            <a:ext cx="4645025" cy="4495800"/>
          </a:xfrm>
        </p:spPr>
        <p:txBody>
          <a:bodyPr/>
          <a:lstStyle/>
          <a:p>
            <a:pPr algn="l" rtl="0" eaLnBrk="1" hangingPunct="1">
              <a:lnSpc>
                <a:spcPct val="150000"/>
              </a:lnSpc>
              <a:defRPr/>
            </a:pPr>
            <a:r>
              <a:rPr lang="en-US" altLang="en-US" sz="2200" dirty="0" smtClean="0"/>
              <a:t>The Nuremberg Code(1947)</a:t>
            </a:r>
          </a:p>
          <a:p>
            <a:pPr marL="0" indent="0" algn="l" rtl="0" eaLnBrk="1" hangingPunct="1">
              <a:buFont typeface="Wingdings" pitchFamily="2" charset="2"/>
              <a:buNone/>
              <a:defRPr/>
            </a:pPr>
            <a:endParaRPr lang="en-US" altLang="en-US" sz="2200" dirty="0" smtClean="0"/>
          </a:p>
          <a:p>
            <a:pPr algn="l" rtl="0" eaLnBrk="1" hangingPunct="1">
              <a:lnSpc>
                <a:spcPct val="150000"/>
              </a:lnSpc>
              <a:defRPr/>
            </a:pPr>
            <a:r>
              <a:rPr lang="en-US" altLang="en-US" sz="2200" dirty="0" smtClean="0"/>
              <a:t>The Declaration Of Helsinki:9 revisions (1964 – 2008)</a:t>
            </a:r>
          </a:p>
          <a:p>
            <a:pPr marL="0" indent="0" algn="l" rtl="0" eaLnBrk="1" hangingPunct="1">
              <a:buFont typeface="Wingdings" pitchFamily="2" charset="2"/>
              <a:buNone/>
              <a:defRPr/>
            </a:pPr>
            <a:endParaRPr lang="en-US" altLang="en-US" sz="2200" dirty="0" smtClean="0"/>
          </a:p>
          <a:p>
            <a:pPr algn="l" rtl="0">
              <a:lnSpc>
                <a:spcPct val="150000"/>
              </a:lnSpc>
              <a:defRPr/>
            </a:pPr>
            <a:r>
              <a:rPr lang="en-US" sz="2200" dirty="0"/>
              <a:t>CIOMS/WHO International Ethical Guidelines For Biomedical Research Involving Human  Subjects(1993-2004)</a:t>
            </a:r>
          </a:p>
        </p:txBody>
      </p:sp>
      <p:pic>
        <p:nvPicPr>
          <p:cNvPr id="14341" name="Picture 5"/>
          <p:cNvPicPr>
            <a:picLocks noChangeAspect="1" noChangeArrowheads="1"/>
          </p:cNvPicPr>
          <p:nvPr/>
        </p:nvPicPr>
        <p:blipFill>
          <a:blip r:embed="rId2"/>
          <a:srcRect/>
          <a:stretch>
            <a:fillRect/>
          </a:stretch>
        </p:blipFill>
        <p:spPr bwMode="auto">
          <a:xfrm>
            <a:off x="5638800" y="3549650"/>
            <a:ext cx="3048000" cy="2622550"/>
          </a:xfrm>
          <a:prstGeom prst="rect">
            <a:avLst/>
          </a:prstGeom>
          <a:noFill/>
          <a:ln w="9525" algn="ctr">
            <a:noFill/>
            <a:miter lim="800000"/>
            <a:headEnd/>
            <a:tailEnd/>
          </a:ln>
          <a:effectLst/>
        </p:spPr>
      </p:pic>
      <p:sp>
        <p:nvSpPr>
          <p:cNvPr id="2" name="Rectangle 1"/>
          <p:cNvSpPr/>
          <p:nvPr/>
        </p:nvSpPr>
        <p:spPr>
          <a:xfrm>
            <a:off x="4800600" y="1524000"/>
            <a:ext cx="4191000" cy="1954213"/>
          </a:xfrm>
          <a:prstGeom prst="rect">
            <a:avLst/>
          </a:prstGeom>
        </p:spPr>
        <p:txBody>
          <a:bodyPr>
            <a:spAutoFit/>
          </a:bodyPr>
          <a:lstStyle/>
          <a:p>
            <a:pPr marL="342900" indent="-342900">
              <a:lnSpc>
                <a:spcPct val="150000"/>
              </a:lnSpc>
              <a:spcBef>
                <a:spcPct val="20000"/>
              </a:spcBef>
              <a:buClr>
                <a:srgbClr val="00CCFF"/>
              </a:buClr>
              <a:buSzPct val="75000"/>
              <a:buFont typeface="Wingdings" pitchFamily="2" charset="2"/>
              <a:buChar char="p"/>
              <a:defRPr/>
            </a:pPr>
            <a:r>
              <a:rPr lang="en-US" sz="2200" b="0" dirty="0">
                <a:latin typeface="Tahoma" pitchFamily="34" charset="0"/>
                <a:cs typeface="B Nazanin" panose="00000400000000000000" pitchFamily="2" charset="-78"/>
              </a:rPr>
              <a:t>ICH/GCP-International Conference on Harmonization -Good Clinical Practice(1996)</a:t>
            </a:r>
          </a:p>
          <a:p>
            <a:pPr>
              <a:defRPr/>
            </a:pPr>
            <a:endParaRPr lang="en-US" sz="2200" b="0" dirty="0">
              <a:latin typeface="Tahoma" pitchFamily="34" charset="0"/>
              <a:cs typeface="B Nazanin" panose="00000400000000000000" pitchFamily="2" charset="-78"/>
            </a:endParaRPr>
          </a:p>
        </p:txBody>
      </p:sp>
      <p:pic>
        <p:nvPicPr>
          <p:cNvPr id="14343" name="Picture 8" descr="Image result for rudolf lange"/>
          <p:cNvPicPr>
            <a:picLocks noChangeAspect="1" noChangeArrowheads="1"/>
          </p:cNvPicPr>
          <p:nvPr/>
        </p:nvPicPr>
        <p:blipFill>
          <a:blip r:embed="rId3"/>
          <a:srcRect/>
          <a:stretch>
            <a:fillRect/>
          </a:stretch>
        </p:blipFill>
        <p:spPr bwMode="auto">
          <a:xfrm>
            <a:off x="7772400" y="5238750"/>
            <a:ext cx="9144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Drug Development </a:t>
            </a:r>
            <a:endParaRPr lang="en-US" dirty="0"/>
          </a:p>
        </p:txBody>
      </p:sp>
      <p:sp>
        <p:nvSpPr>
          <p:cNvPr id="3" name="Content Placeholder 2"/>
          <p:cNvSpPr>
            <a:spLocks noGrp="1"/>
          </p:cNvSpPr>
          <p:nvPr>
            <p:ph idx="1"/>
          </p:nvPr>
        </p:nvSpPr>
        <p:spPr>
          <a:xfrm>
            <a:off x="457200" y="1600200"/>
            <a:ext cx="4343400" cy="4525963"/>
          </a:xfrm>
        </p:spPr>
        <p:txBody>
          <a:bodyPr/>
          <a:lstStyle/>
          <a:p>
            <a:pPr algn="l" rtl="0"/>
            <a:r>
              <a:rPr lang="en-US" dirty="0" smtClean="0"/>
              <a:t>Most clinical trials are carried out in steps called phases. Each trial phase is designed to discover different information</a:t>
            </a:r>
            <a:r>
              <a:rPr lang="fa-IR" dirty="0" smtClean="0"/>
              <a:t>.</a:t>
            </a:r>
          </a:p>
          <a:p>
            <a:pPr algn="r"/>
            <a:r>
              <a:rPr lang="fa-IR" dirty="0" smtClean="0"/>
              <a:t>مطالعه داروی جدید در انسان در فازهای کلینیکال ترایال انجام می شود.</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5400" y="1905000"/>
            <a:ext cx="35052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8401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pPr marL="620713" lvl="1" indent="-358775" algn="l" rtl="0">
              <a:buNone/>
            </a:pPr>
            <a:endParaRPr lang="en-US" sz="2600" dirty="0" smtClean="0"/>
          </a:p>
          <a:p>
            <a:pPr algn="l" rtl="0"/>
            <a:endParaRPr lang="en-US" dirty="0" smtClean="0"/>
          </a:p>
          <a:p>
            <a:pPr algn="l" rtl="0"/>
            <a:endParaRPr lang="en-US" dirty="0"/>
          </a:p>
        </p:txBody>
      </p:sp>
      <p:sp>
        <p:nvSpPr>
          <p:cNvPr id="6" name="Content Placeholder 5"/>
          <p:cNvSpPr>
            <a:spLocks noGrp="1"/>
          </p:cNvSpPr>
          <p:nvPr>
            <p:ph sz="half" idx="2"/>
          </p:nvPr>
        </p:nvSpPr>
        <p:spPr>
          <a:xfrm>
            <a:off x="357158" y="1571612"/>
            <a:ext cx="4500594" cy="4525963"/>
          </a:xfrm>
        </p:spPr>
        <p:txBody>
          <a:bodyPr/>
          <a:lstStyle/>
          <a:p>
            <a:pPr marL="620713" lvl="1" indent="-358775"/>
            <a:r>
              <a:rPr lang="en-US" sz="2600" dirty="0" smtClean="0"/>
              <a:t>Therapeutic pharmacology</a:t>
            </a:r>
          </a:p>
          <a:p>
            <a:pPr marL="620713" lvl="1" indent="-358775"/>
            <a:r>
              <a:rPr lang="en-US" sz="2600" dirty="0" smtClean="0"/>
              <a:t>Therapeutic exploratory</a:t>
            </a:r>
          </a:p>
          <a:p>
            <a:pPr marL="620713" lvl="1" indent="-358775"/>
            <a:r>
              <a:rPr lang="en-US" sz="2600" dirty="0" smtClean="0"/>
              <a:t>Therapeutic confirmatory</a:t>
            </a:r>
          </a:p>
          <a:p>
            <a:pPr marL="620713" lvl="1" indent="-358775"/>
            <a:r>
              <a:rPr lang="en-US" sz="2600" dirty="0" smtClean="0"/>
              <a:t>Therapeutic use </a:t>
            </a:r>
          </a:p>
          <a:p>
            <a:pPr marL="620713" lvl="1" indent="-358775" algn="r" rtl="1"/>
            <a:r>
              <a:rPr lang="fa-IR" sz="2600" dirty="0" smtClean="0"/>
              <a:t>مکانیسم درمانی</a:t>
            </a:r>
          </a:p>
          <a:p>
            <a:pPr marL="620713" lvl="1" indent="-358775" algn="r" rtl="1"/>
            <a:r>
              <a:rPr lang="fa-IR" sz="2600" dirty="0" smtClean="0"/>
              <a:t>اکتشاف اثر درمانی</a:t>
            </a:r>
          </a:p>
          <a:p>
            <a:pPr marL="620713" lvl="1" indent="-358775" algn="r" rtl="1"/>
            <a:r>
              <a:rPr lang="fa-IR" sz="2600" dirty="0" smtClean="0"/>
              <a:t>تایید اثرات درمانی</a:t>
            </a:r>
          </a:p>
          <a:p>
            <a:pPr marL="620713" lvl="1" indent="-358775" algn="r" rtl="1"/>
            <a:r>
              <a:rPr lang="fa-IR" sz="2600" dirty="0" smtClean="0"/>
              <a:t>کاربرد درمانی</a:t>
            </a:r>
          </a:p>
          <a:p>
            <a:pPr marL="620713" lvl="1" indent="-358775" algn="r" rtl="1"/>
            <a:endParaRPr lang="en-US" sz="2600" dirty="0" smtClean="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6314" y="1928802"/>
            <a:ext cx="3487737" cy="3468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3581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Phase 0 Trials</a:t>
            </a:r>
            <a:r>
              <a:rPr lang="en-US" dirty="0" smtClean="0"/>
              <a:t> 	</a:t>
            </a:r>
            <a:endParaRPr lang="en-US" dirty="0"/>
          </a:p>
        </p:txBody>
      </p:sp>
      <p:sp>
        <p:nvSpPr>
          <p:cNvPr id="3" name="Content Placeholder 2"/>
          <p:cNvSpPr>
            <a:spLocks noGrp="1"/>
          </p:cNvSpPr>
          <p:nvPr>
            <p:ph idx="1"/>
          </p:nvPr>
        </p:nvSpPr>
        <p:spPr>
          <a:xfrm>
            <a:off x="457200" y="1357298"/>
            <a:ext cx="8229600" cy="4768865"/>
          </a:xfrm>
        </p:spPr>
        <p:txBody>
          <a:bodyPr>
            <a:noAutofit/>
          </a:bodyPr>
          <a:lstStyle/>
          <a:p>
            <a:pPr algn="l" rtl="0">
              <a:lnSpc>
                <a:spcPct val="100000"/>
              </a:lnSpc>
            </a:pPr>
            <a:r>
              <a:rPr lang="en-US" sz="2800" b="0" dirty="0" smtClean="0"/>
              <a:t>The concept of </a:t>
            </a:r>
            <a:r>
              <a:rPr lang="en-US" sz="2800" b="0" dirty="0"/>
              <a:t>a phase 0 trial is an interim </a:t>
            </a:r>
            <a:r>
              <a:rPr lang="en-US" sz="2800" b="0" dirty="0" smtClean="0"/>
              <a:t>step between </a:t>
            </a:r>
            <a:r>
              <a:rPr lang="en-US" sz="2800" b="0" i="1" dirty="0"/>
              <a:t>pre-clinical </a:t>
            </a:r>
            <a:r>
              <a:rPr lang="en-US" sz="2800" b="0" dirty="0"/>
              <a:t>research </a:t>
            </a:r>
            <a:r>
              <a:rPr lang="en-US" sz="2800" b="0" dirty="0" smtClean="0"/>
              <a:t>and phase </a:t>
            </a:r>
            <a:r>
              <a:rPr lang="en-US" sz="2800" b="0" dirty="0"/>
              <a:t>I studies, where a </a:t>
            </a:r>
            <a:r>
              <a:rPr lang="en-US" sz="2800" b="0" dirty="0">
                <a:solidFill>
                  <a:srgbClr val="FF0000"/>
                </a:solidFill>
              </a:rPr>
              <a:t>small number of human volunteers</a:t>
            </a:r>
            <a:r>
              <a:rPr lang="en-US" sz="2800" b="0" dirty="0"/>
              <a:t> take </a:t>
            </a:r>
            <a:r>
              <a:rPr lang="en-US" sz="2800" b="0" dirty="0">
                <a:solidFill>
                  <a:srgbClr val="FF0000"/>
                </a:solidFill>
              </a:rPr>
              <a:t>small doses </a:t>
            </a:r>
            <a:r>
              <a:rPr lang="en-US" sz="2800" b="0" dirty="0" smtClean="0">
                <a:solidFill>
                  <a:srgbClr val="FF0000"/>
                </a:solidFill>
              </a:rPr>
              <a:t>of experimental </a:t>
            </a:r>
            <a:r>
              <a:rPr lang="en-US" sz="2800" b="0" dirty="0"/>
              <a:t>test article so there is little risk of toxicity. </a:t>
            </a:r>
            <a:endParaRPr lang="fa-IR" sz="2800" b="0" dirty="0" smtClean="0"/>
          </a:p>
          <a:p>
            <a:pPr algn="r"/>
            <a:r>
              <a:rPr lang="fa-IR" dirty="0" smtClean="0"/>
              <a:t>مرحله بین مطالعات حیوانی و انسانی که تعداد کمی داوطلب سالم دوز کمی از دارو را دریافت می کنند.</a:t>
            </a:r>
            <a:endParaRPr lang="en-US" dirty="0" smtClean="0"/>
          </a:p>
          <a:p>
            <a:pPr algn="l" rtl="0">
              <a:lnSpc>
                <a:spcPct val="100000"/>
              </a:lnSpc>
            </a:pPr>
            <a:r>
              <a:rPr lang="en-US" sz="2800" b="0" dirty="0"/>
              <a:t>A phase 0 trial has </a:t>
            </a:r>
            <a:r>
              <a:rPr lang="en-US" sz="2800" b="0" dirty="0" smtClean="0">
                <a:solidFill>
                  <a:srgbClr val="FF0000"/>
                </a:solidFill>
              </a:rPr>
              <a:t>no therapeutic intent</a:t>
            </a:r>
            <a:r>
              <a:rPr lang="en-US" sz="2800" b="0" dirty="0" smtClean="0"/>
              <a:t> or </a:t>
            </a:r>
            <a:r>
              <a:rPr lang="en-US" sz="2800" b="0" dirty="0" smtClean="0">
                <a:solidFill>
                  <a:srgbClr val="FF0000"/>
                </a:solidFill>
              </a:rPr>
              <a:t>safety</a:t>
            </a:r>
            <a:r>
              <a:rPr lang="en-US" sz="2800" b="0" dirty="0" smtClean="0"/>
              <a:t>, and the dosage should have limited human exposure, less than 1/100th of the pharmacological active dose. </a:t>
            </a:r>
            <a:endParaRPr lang="fa-IR" sz="2800" b="0" dirty="0" smtClean="0"/>
          </a:p>
          <a:p>
            <a:pPr algn="r"/>
            <a:r>
              <a:rPr lang="fa-IR" dirty="0" smtClean="0"/>
              <a:t>در این مرحله اهداف درمانی و ایمنی دنبال نمی شود و تنها دوزی معادل 1 درصد مقدار فعال دارو در انسان به کار می رود.</a:t>
            </a:r>
            <a:endParaRPr lang="en-US" dirty="0"/>
          </a:p>
        </p:txBody>
      </p:sp>
    </p:spTree>
    <p:extLst>
      <p:ext uri="{BB962C8B-B14F-4D97-AF65-F5344CB8AC3E}">
        <p14:creationId xmlns:p14="http://schemas.microsoft.com/office/powerpoint/2010/main" xmlns="" val="3247644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Human Pharmacology/Phase I Clinical Trials</a:t>
            </a:r>
            <a:r>
              <a:rPr lang="en-US" dirty="0" smtClean="0"/>
              <a:t> </a:t>
            </a:r>
            <a:endParaRPr lang="en-US" dirty="0"/>
          </a:p>
        </p:txBody>
      </p:sp>
      <p:sp>
        <p:nvSpPr>
          <p:cNvPr id="3" name="Content Placeholder 2"/>
          <p:cNvSpPr>
            <a:spLocks noGrp="1"/>
          </p:cNvSpPr>
          <p:nvPr>
            <p:ph idx="1"/>
          </p:nvPr>
        </p:nvSpPr>
        <p:spPr/>
        <p:txBody>
          <a:bodyPr>
            <a:normAutofit/>
          </a:bodyPr>
          <a:lstStyle/>
          <a:p>
            <a:pPr algn="l" rtl="0"/>
            <a:r>
              <a:rPr lang="en-US" dirty="0"/>
              <a:t>A </a:t>
            </a:r>
            <a:r>
              <a:rPr lang="en-US" dirty="0">
                <a:solidFill>
                  <a:srgbClr val="FF0000"/>
                </a:solidFill>
              </a:rPr>
              <a:t>human pharmacology trial </a:t>
            </a:r>
            <a:r>
              <a:rPr lang="en-US" dirty="0"/>
              <a:t>is typically a phase I trial, representing the first stage </a:t>
            </a:r>
            <a:r>
              <a:rPr lang="en-US" dirty="0" smtClean="0"/>
              <a:t>of testing </a:t>
            </a:r>
            <a:r>
              <a:rPr lang="en-US" dirty="0"/>
              <a:t>in human participants. </a:t>
            </a:r>
            <a:endParaRPr lang="en-US" dirty="0" smtClean="0"/>
          </a:p>
          <a:p>
            <a:pPr algn="r"/>
            <a:r>
              <a:rPr lang="fa-IR" dirty="0" smtClean="0"/>
              <a:t>مطالعه داروی جدید در انسان در واقع از فاز 1 شروع می شود</a:t>
            </a:r>
            <a:endParaRPr lang="en-US" dirty="0" smtClean="0"/>
          </a:p>
          <a:p>
            <a:pPr algn="l" rtl="0"/>
            <a:r>
              <a:rPr lang="en-US" dirty="0" smtClean="0"/>
              <a:t>The new regulation stresses sequential dosing – namely, start the dosing </a:t>
            </a:r>
            <a:r>
              <a:rPr lang="en-US" dirty="0" smtClean="0">
                <a:solidFill>
                  <a:srgbClr val="FF0000"/>
                </a:solidFill>
              </a:rPr>
              <a:t>in one participant alone</a:t>
            </a:r>
            <a:r>
              <a:rPr lang="en-US" dirty="0" smtClean="0"/>
              <a:t>. It also insists on using a dedicated hospital ward or intensive care unit (ICU) for very high risk of harm phase I trials. </a:t>
            </a:r>
            <a:endParaRPr lang="fa-IR" dirty="0" smtClean="0"/>
          </a:p>
          <a:p>
            <a:pPr algn="r"/>
            <a:r>
              <a:rPr lang="fa-IR" dirty="0" smtClean="0"/>
              <a:t>این مرحله در شرایط بیمارستانی با تجهیزات کامل انجام می شود و در شرکت کنندگان به ترتیب انجام می شود</a:t>
            </a:r>
            <a:endParaRPr lang="en-US" dirty="0" smtClean="0"/>
          </a:p>
          <a:p>
            <a:endParaRPr lang="en-US" dirty="0" smtClean="0"/>
          </a:p>
          <a:p>
            <a:endParaRPr lang="en-US" dirty="0"/>
          </a:p>
        </p:txBody>
      </p:sp>
    </p:spTree>
    <p:extLst>
      <p:ext uri="{BB962C8B-B14F-4D97-AF65-F5344CB8AC3E}">
        <p14:creationId xmlns:p14="http://schemas.microsoft.com/office/powerpoint/2010/main" xmlns="" val="2747777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228600"/>
            <a:ext cx="6424613" cy="62006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2740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Therapeutic Exploratory/Phase II Clinical Trials</a:t>
            </a:r>
            <a:r>
              <a:rPr lang="en-US" dirty="0" smtClean="0"/>
              <a:t> </a:t>
            </a:r>
            <a:endParaRPr lang="en-US" dirty="0"/>
          </a:p>
        </p:txBody>
      </p:sp>
      <p:sp>
        <p:nvSpPr>
          <p:cNvPr id="3" name="Content Placeholder 2"/>
          <p:cNvSpPr>
            <a:spLocks noGrp="1"/>
          </p:cNvSpPr>
          <p:nvPr>
            <p:ph idx="1"/>
          </p:nvPr>
        </p:nvSpPr>
        <p:spPr/>
        <p:txBody>
          <a:bodyPr>
            <a:noAutofit/>
          </a:bodyPr>
          <a:lstStyle/>
          <a:p>
            <a:pPr algn="l" rtl="0">
              <a:lnSpc>
                <a:spcPct val="100000"/>
              </a:lnSpc>
            </a:pPr>
            <a:r>
              <a:rPr lang="en-US" sz="2800" b="0" dirty="0" smtClean="0"/>
              <a:t>After the successful completion of phase I, an experimental drug is next tested for safety and efficacy in a larger population of individuals </a:t>
            </a:r>
            <a:r>
              <a:rPr lang="en-US" sz="2800" b="0" dirty="0" smtClean="0">
                <a:solidFill>
                  <a:srgbClr val="FF0000"/>
                </a:solidFill>
              </a:rPr>
              <a:t>afflicted with the disease or condition </a:t>
            </a:r>
            <a:r>
              <a:rPr lang="en-US" sz="2800" b="0" dirty="0" smtClean="0"/>
              <a:t>for which the drug was developed. </a:t>
            </a:r>
            <a:endParaRPr lang="fa-IR" sz="2800" b="0" dirty="0" smtClean="0"/>
          </a:p>
          <a:p>
            <a:pPr algn="r">
              <a:lnSpc>
                <a:spcPct val="100000"/>
              </a:lnSpc>
            </a:pPr>
            <a:r>
              <a:rPr lang="fa-IR" sz="2800" b="0" dirty="0" smtClean="0"/>
              <a:t>در فاز دو کلینیکال ترایال دارو در بیماران گروه هدف انجام می شود</a:t>
            </a:r>
            <a:endParaRPr lang="en-US" sz="2800" b="0" dirty="0" smtClean="0"/>
          </a:p>
          <a:p>
            <a:pPr marL="0" indent="0">
              <a:lnSpc>
                <a:spcPct val="100000"/>
              </a:lnSpc>
              <a:buNone/>
            </a:pPr>
            <a:endParaRPr lang="en-US" sz="2800" b="0" dirty="0" smtClean="0"/>
          </a:p>
          <a:p>
            <a:pPr algn="l" rtl="0">
              <a:lnSpc>
                <a:spcPct val="100000"/>
              </a:lnSpc>
            </a:pPr>
            <a:r>
              <a:rPr lang="en-US" sz="2800" b="0" dirty="0" smtClean="0"/>
              <a:t>Often intermediate endpoints </a:t>
            </a:r>
            <a:r>
              <a:rPr lang="en-US" sz="2800" b="0" dirty="0"/>
              <a:t>– </a:t>
            </a:r>
            <a:r>
              <a:rPr lang="en-US" sz="2800" b="0" dirty="0">
                <a:solidFill>
                  <a:srgbClr val="FF0000"/>
                </a:solidFill>
              </a:rPr>
              <a:t>surrogate endpoints </a:t>
            </a:r>
            <a:r>
              <a:rPr lang="en-US" sz="2800" b="0" dirty="0"/>
              <a:t>– </a:t>
            </a:r>
            <a:r>
              <a:rPr lang="en-US" sz="2800" b="0" dirty="0" smtClean="0"/>
              <a:t>are used</a:t>
            </a:r>
            <a:r>
              <a:rPr lang="en-US" sz="2800" b="0" dirty="0"/>
              <a:t>, rather than clinical endpoints, </a:t>
            </a:r>
            <a:r>
              <a:rPr lang="en-US" sz="2800" b="0" dirty="0" smtClean="0"/>
              <a:t>since the </a:t>
            </a:r>
            <a:r>
              <a:rPr lang="en-US" sz="2800" b="0" dirty="0"/>
              <a:t>objective is to show some </a:t>
            </a:r>
            <a:r>
              <a:rPr lang="en-US" sz="2800" b="0" dirty="0">
                <a:solidFill>
                  <a:srgbClr val="FF0000"/>
                </a:solidFill>
              </a:rPr>
              <a:t>sign </a:t>
            </a:r>
            <a:r>
              <a:rPr lang="en-US" sz="2800" b="0" dirty="0" smtClean="0">
                <a:solidFill>
                  <a:srgbClr val="FF0000"/>
                </a:solidFill>
              </a:rPr>
              <a:t>of efficacy </a:t>
            </a:r>
            <a:r>
              <a:rPr lang="en-US" sz="2800" b="0" dirty="0"/>
              <a:t>– </a:t>
            </a:r>
            <a:r>
              <a:rPr lang="en-US" sz="2800" b="0" i="1" dirty="0"/>
              <a:t>proof-of-concept </a:t>
            </a:r>
            <a:r>
              <a:rPr lang="en-US" sz="2800" b="0" dirty="0"/>
              <a:t>– rather </a:t>
            </a:r>
            <a:r>
              <a:rPr lang="en-US" sz="2800" b="0" dirty="0" smtClean="0"/>
              <a:t>than demonstrate </a:t>
            </a:r>
            <a:r>
              <a:rPr lang="en-US" sz="2800" b="0" dirty="0"/>
              <a:t>efficacy.</a:t>
            </a:r>
            <a:r>
              <a:rPr lang="en-US" sz="2800" b="0" dirty="0" smtClean="0"/>
              <a:t> </a:t>
            </a:r>
            <a:endParaRPr lang="fa-IR" sz="2800" b="0" dirty="0" smtClean="0"/>
          </a:p>
          <a:p>
            <a:pPr algn="r">
              <a:lnSpc>
                <a:spcPct val="100000"/>
              </a:lnSpc>
            </a:pPr>
            <a:r>
              <a:rPr lang="fa-IR" sz="2800" b="0" dirty="0" smtClean="0"/>
              <a:t>در این مرحله پیامدهای میانی مورد توجه است تا مکانیسم دارو تثبیت شود و بیشتر ایمنی دارو مورد توجه است</a:t>
            </a:r>
            <a:endParaRPr lang="en-US" sz="2800" b="0" dirty="0"/>
          </a:p>
        </p:txBody>
      </p:sp>
    </p:spTree>
    <p:extLst>
      <p:ext uri="{BB962C8B-B14F-4D97-AF65-F5344CB8AC3E}">
        <p14:creationId xmlns:p14="http://schemas.microsoft.com/office/powerpoint/2010/main" xmlns="" val="4082740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Therapeutic Confirmatory/Phase III Clinical Trials</a:t>
            </a:r>
            <a:r>
              <a:rPr lang="en-US" dirty="0" smtClean="0"/>
              <a:t> </a:t>
            </a:r>
            <a:endParaRPr lang="en-US" dirty="0"/>
          </a:p>
        </p:txBody>
      </p:sp>
      <p:sp>
        <p:nvSpPr>
          <p:cNvPr id="3" name="Content Placeholder 2"/>
          <p:cNvSpPr>
            <a:spLocks noGrp="1"/>
          </p:cNvSpPr>
          <p:nvPr>
            <p:ph idx="1"/>
          </p:nvPr>
        </p:nvSpPr>
        <p:spPr/>
        <p:txBody>
          <a:bodyPr>
            <a:normAutofit fontScale="92500"/>
          </a:bodyPr>
          <a:lstStyle/>
          <a:p>
            <a:pPr algn="l" rtl="0"/>
            <a:r>
              <a:rPr lang="en-US" dirty="0" smtClean="0"/>
              <a:t>The </a:t>
            </a:r>
            <a:r>
              <a:rPr lang="en-US" dirty="0"/>
              <a:t>primary objective of a </a:t>
            </a:r>
            <a:r>
              <a:rPr lang="en-US" dirty="0" smtClean="0"/>
              <a:t>confirmatory phase </a:t>
            </a:r>
            <a:r>
              <a:rPr lang="en-US" dirty="0"/>
              <a:t>III trial is to </a:t>
            </a:r>
            <a:r>
              <a:rPr lang="en-US" dirty="0">
                <a:solidFill>
                  <a:srgbClr val="FF0000"/>
                </a:solidFill>
              </a:rPr>
              <a:t>demonstrate </a:t>
            </a:r>
            <a:r>
              <a:rPr lang="en-US" dirty="0" smtClean="0">
                <a:solidFill>
                  <a:srgbClr val="FF0000"/>
                </a:solidFill>
              </a:rPr>
              <a:t>or confirm </a:t>
            </a:r>
            <a:r>
              <a:rPr lang="en-US" dirty="0">
                <a:solidFill>
                  <a:srgbClr val="FF0000"/>
                </a:solidFill>
              </a:rPr>
              <a:t>the therapeutic benefit </a:t>
            </a:r>
            <a:r>
              <a:rPr lang="en-US" dirty="0" smtClean="0"/>
              <a:t>from using </a:t>
            </a:r>
            <a:r>
              <a:rPr lang="en-US" dirty="0">
                <a:solidFill>
                  <a:srgbClr val="FF0000"/>
                </a:solidFill>
              </a:rPr>
              <a:t>important clinical endpoint</a:t>
            </a:r>
            <a:r>
              <a:rPr lang="en-US" dirty="0"/>
              <a:t>(s</a:t>
            </a:r>
            <a:r>
              <a:rPr lang="en-US" dirty="0" smtClean="0"/>
              <a:t>), rather </a:t>
            </a:r>
            <a:r>
              <a:rPr lang="en-US" dirty="0"/>
              <a:t>than surrogate endpoint(s</a:t>
            </a:r>
            <a:r>
              <a:rPr lang="en-US" dirty="0" smtClean="0"/>
              <a:t>).</a:t>
            </a:r>
            <a:endParaRPr lang="fa-IR" dirty="0" smtClean="0"/>
          </a:p>
          <a:p>
            <a:pPr algn="r"/>
            <a:r>
              <a:rPr lang="fa-IR" dirty="0" smtClean="0"/>
              <a:t>فاز 3 کلینیکال ترایال به دنبال تثبیت اثر در مانی دارو در انسان است</a:t>
            </a:r>
            <a:endParaRPr lang="en-US" dirty="0" smtClean="0"/>
          </a:p>
          <a:p>
            <a:endParaRPr lang="en-US" dirty="0"/>
          </a:p>
          <a:p>
            <a:pPr algn="l" rtl="0"/>
            <a:r>
              <a:rPr lang="en-US" dirty="0" smtClean="0"/>
              <a:t>Other aims could be to study the test article’s </a:t>
            </a:r>
            <a:r>
              <a:rPr lang="en-US" dirty="0" smtClean="0">
                <a:solidFill>
                  <a:srgbClr val="FF0000"/>
                </a:solidFill>
              </a:rPr>
              <a:t>extended patient populations,</a:t>
            </a:r>
            <a:r>
              <a:rPr lang="en-US" dirty="0" smtClean="0"/>
              <a:t> in </a:t>
            </a:r>
            <a:r>
              <a:rPr lang="en-US" dirty="0" smtClean="0">
                <a:solidFill>
                  <a:srgbClr val="FF0000"/>
                </a:solidFill>
              </a:rPr>
              <a:t>different disease stages</a:t>
            </a:r>
            <a:r>
              <a:rPr lang="en-US" dirty="0" smtClean="0"/>
              <a:t>, or as a </a:t>
            </a:r>
            <a:r>
              <a:rPr lang="en-US" dirty="0" smtClean="0">
                <a:solidFill>
                  <a:srgbClr val="FF0000"/>
                </a:solidFill>
              </a:rPr>
              <a:t>combination therapy </a:t>
            </a:r>
            <a:r>
              <a:rPr lang="en-US" dirty="0" smtClean="0"/>
              <a:t>with another drug. </a:t>
            </a:r>
            <a:endParaRPr lang="fa-IR" dirty="0" smtClean="0"/>
          </a:p>
          <a:p>
            <a:pPr algn="r"/>
            <a:r>
              <a:rPr lang="fa-IR" dirty="0" smtClean="0"/>
              <a:t>اهداف فرعی این فاز بررسی جمعیت هدف مطالعه، مراحل مفختلف بیماری و اثر دارو در ترکیب با داروهای دیگر است</a:t>
            </a:r>
            <a:endParaRPr lang="en-US" dirty="0"/>
          </a:p>
        </p:txBody>
      </p:sp>
    </p:spTree>
    <p:extLst>
      <p:ext uri="{BB962C8B-B14F-4D97-AF65-F5344CB8AC3E}">
        <p14:creationId xmlns:p14="http://schemas.microsoft.com/office/powerpoint/2010/main" xmlns="" val="408274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Therapeutic Use/Phase IV Clinical Trials</a:t>
            </a:r>
            <a:r>
              <a:rPr lang="en-US" dirty="0" smtClean="0"/>
              <a:t> </a:t>
            </a:r>
            <a:endParaRPr lang="en-US" dirty="0"/>
          </a:p>
        </p:txBody>
      </p:sp>
      <p:sp>
        <p:nvSpPr>
          <p:cNvPr id="3" name="Content Placeholder 2"/>
          <p:cNvSpPr>
            <a:spLocks noGrp="1"/>
          </p:cNvSpPr>
          <p:nvPr>
            <p:ph idx="1"/>
          </p:nvPr>
        </p:nvSpPr>
        <p:spPr/>
        <p:txBody>
          <a:bodyPr/>
          <a:lstStyle/>
          <a:p>
            <a:pPr algn="l" rtl="0"/>
            <a:r>
              <a:rPr lang="en-US" dirty="0"/>
              <a:t>Therapeutic use/phase IV trials begin after a drug has been approved for distribution </a:t>
            </a:r>
            <a:r>
              <a:rPr lang="en-US" dirty="0" smtClean="0"/>
              <a:t>or marketing</a:t>
            </a:r>
            <a:r>
              <a:rPr lang="en-US" dirty="0"/>
              <a:t>. In phase IV trials or post-marketing </a:t>
            </a:r>
            <a:r>
              <a:rPr lang="en-US" dirty="0" smtClean="0"/>
              <a:t>surveillance, </a:t>
            </a:r>
            <a:r>
              <a:rPr lang="en-US" dirty="0"/>
              <a:t>safety surveillance </a:t>
            </a:r>
            <a:r>
              <a:rPr lang="en-US" dirty="0" smtClean="0"/>
              <a:t>–</a:t>
            </a:r>
            <a:r>
              <a:rPr lang="fa-IR" dirty="0" smtClean="0"/>
              <a:t> </a:t>
            </a:r>
            <a:r>
              <a:rPr lang="en-US" dirty="0" err="1" smtClean="0">
                <a:solidFill>
                  <a:srgbClr val="FF0000"/>
                </a:solidFill>
              </a:rPr>
              <a:t>pharmacovigilance</a:t>
            </a:r>
            <a:r>
              <a:rPr lang="en-US" dirty="0" smtClean="0">
                <a:solidFill>
                  <a:srgbClr val="FF0000"/>
                </a:solidFill>
              </a:rPr>
              <a:t> </a:t>
            </a:r>
            <a:r>
              <a:rPr lang="en-US" dirty="0"/>
              <a:t>– is conducted and ongoing technical support of that drug </a:t>
            </a:r>
            <a:r>
              <a:rPr lang="en-US" dirty="0" smtClean="0"/>
              <a:t>is provided</a:t>
            </a:r>
            <a:r>
              <a:rPr lang="en-US" dirty="0"/>
              <a:t>.</a:t>
            </a:r>
            <a:r>
              <a:rPr lang="en-US" dirty="0" smtClean="0"/>
              <a:t> </a:t>
            </a:r>
            <a:endParaRPr lang="fa-IR" dirty="0" smtClean="0"/>
          </a:p>
          <a:p>
            <a:pPr algn="r"/>
            <a:r>
              <a:rPr lang="fa-IR" dirty="0" smtClean="0"/>
              <a:t>مرحله پس از ارایه دارو در بازار فاز چهارم مطالعه است که در آن اثر دارو در جمعیت واقعی بیماران مورد نظارت قرار می گیرد</a:t>
            </a:r>
            <a:r>
              <a:rPr lang="en-US" dirty="0" smtClean="0"/>
              <a:t/>
            </a:r>
            <a:br>
              <a:rPr lang="en-US" dirty="0" smtClean="0"/>
            </a:br>
            <a:endParaRPr lang="en-US" dirty="0"/>
          </a:p>
        </p:txBody>
      </p:sp>
    </p:spTree>
    <p:extLst>
      <p:ext uri="{BB962C8B-B14F-4D97-AF65-F5344CB8AC3E}">
        <p14:creationId xmlns:p14="http://schemas.microsoft.com/office/powerpoint/2010/main" xmlns="" val="4082740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1.bmp"/>
          <p:cNvPicPr>
            <a:picLocks noGrp="1" noChangeAspect="1"/>
          </p:cNvPicPr>
          <p:nvPr isPhoto="1"/>
        </p:nvPicPr>
        <p:blipFill>
          <a:blip r:embed="rId2" cstate="print"/>
          <a:srcRect/>
          <a:stretch>
            <a:fillRect/>
          </a:stretch>
        </p:blipFill>
        <p:spPr bwMode="auto">
          <a:xfrm>
            <a:off x="0" y="381000"/>
            <a:ext cx="9144000" cy="5286375"/>
          </a:xfrm>
          <a:prstGeom prst="rect">
            <a:avLst/>
          </a:prstGeom>
          <a:noFill/>
          <a:ln w="9525">
            <a:noFill/>
            <a:miter lim="800000"/>
            <a:headEnd/>
            <a:tailEnd/>
          </a:ln>
        </p:spPr>
      </p:pic>
    </p:spTree>
    <p:extLst>
      <p:ext uri="{BB962C8B-B14F-4D97-AF65-F5344CB8AC3E}">
        <p14:creationId xmlns:p14="http://schemas.microsoft.com/office/powerpoint/2010/main" xmlns="" val="831596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1.bmp"/>
          <p:cNvPicPr>
            <a:picLocks noGrp="1" noChangeAspect="1"/>
          </p:cNvPicPr>
          <p:nvPr isPhoto="1"/>
        </p:nvPicPr>
        <p:blipFill>
          <a:blip r:embed="rId2" cstate="print"/>
          <a:srcRect/>
          <a:stretch>
            <a:fillRect/>
          </a:stretch>
        </p:blipFill>
        <p:spPr bwMode="auto">
          <a:xfrm>
            <a:off x="0" y="381000"/>
            <a:ext cx="9144000" cy="5286375"/>
          </a:xfrm>
          <a:prstGeom prst="rect">
            <a:avLst/>
          </a:prstGeom>
          <a:noFill/>
          <a:ln w="9525">
            <a:noFill/>
            <a:miter lim="800000"/>
            <a:headEnd/>
            <a:tailEnd/>
          </a:ln>
        </p:spPr>
      </p:pic>
      <p:sp>
        <p:nvSpPr>
          <p:cNvPr id="2" name="Rectangle 1"/>
          <p:cNvSpPr/>
          <p:nvPr/>
        </p:nvSpPr>
        <p:spPr>
          <a:xfrm>
            <a:off x="3581400" y="381000"/>
            <a:ext cx="3505200" cy="5286375"/>
          </a:xfrm>
          <a:prstGeom prst="rect">
            <a:avLst/>
          </a:prstGeom>
          <a:solidFill>
            <a:schemeClr val="tx2">
              <a:lumMod val="60000"/>
              <a:lumOff val="40000"/>
              <a:alpha val="21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59924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r" rtl="1"/>
            <a:r>
              <a:rPr lang="fa-IR" sz="2800" dirty="0" smtClean="0"/>
              <a:t>بیانیه هلسینکی</a:t>
            </a:r>
            <a:endParaRPr lang="en-US" sz="2800" dirty="0" smtClean="0"/>
          </a:p>
        </p:txBody>
      </p:sp>
      <p:sp>
        <p:nvSpPr>
          <p:cNvPr id="3" name="Content Placeholder 2"/>
          <p:cNvSpPr>
            <a:spLocks noGrp="1"/>
          </p:cNvSpPr>
          <p:nvPr>
            <p:ph idx="1"/>
          </p:nvPr>
        </p:nvSpPr>
        <p:spPr/>
        <p:txBody>
          <a:bodyPr/>
          <a:lstStyle/>
          <a:p>
            <a:pPr algn="l" rtl="0">
              <a:lnSpc>
                <a:spcPct val="200000"/>
              </a:lnSpc>
              <a:defRPr/>
            </a:pPr>
            <a:r>
              <a:rPr lang="en-US" sz="2200" dirty="0"/>
              <a:t>T</a:t>
            </a:r>
            <a:r>
              <a:rPr lang="en-US" sz="2200" dirty="0" smtClean="0"/>
              <a:t>he </a:t>
            </a:r>
            <a:r>
              <a:rPr lang="en-US" sz="2200" dirty="0"/>
              <a:t>Declaration of Helsinki (</a:t>
            </a:r>
            <a:r>
              <a:rPr lang="en-US" sz="2200" dirty="0" err="1"/>
              <a:t>DoH</a:t>
            </a:r>
            <a:r>
              <a:rPr lang="en-US" sz="2200" dirty="0"/>
              <a:t>) is a set of ethical principles regarding human experimentation developed for the medical community by the World Medical Association (WMA</a:t>
            </a:r>
            <a:r>
              <a:rPr lang="en-US" sz="2200" dirty="0" smtClean="0"/>
              <a:t>).</a:t>
            </a:r>
            <a:endParaRPr lang="fa-IR" sz="2200" dirty="0" smtClean="0"/>
          </a:p>
          <a:p>
            <a:pPr algn="r">
              <a:lnSpc>
                <a:spcPct val="200000"/>
              </a:lnSpc>
              <a:defRPr/>
            </a:pPr>
            <a:r>
              <a:rPr lang="fa-IR" sz="2200" dirty="0" smtClean="0"/>
              <a:t>بیانیه هلسینکی شامل یک سری از اصول اخلاقی در مورد مطالعات تجربی بر روی انسان است که برای پژوهش های سلامتی توسط انجمن جهانی پزشکی و سلامت تهیه شده است.</a:t>
            </a:r>
            <a:endParaRPr lang="en-US" sz="2200" dirty="0" smtClean="0"/>
          </a:p>
          <a:p>
            <a:pPr marL="0" indent="0" algn="l" rtl="0">
              <a:buFont typeface="Wingdings" pitchFamily="2" charset="2"/>
              <a:buNone/>
              <a:defRPr/>
            </a:pPr>
            <a:endParaRPr lang="en-US" dirty="0"/>
          </a:p>
        </p:txBody>
      </p:sp>
      <p:sp>
        <p:nvSpPr>
          <p:cNvPr id="15364" name="Slide Number Placeholder 3"/>
          <p:cNvSpPr>
            <a:spLocks noGrp="1"/>
          </p:cNvSpPr>
          <p:nvPr>
            <p:ph type="sldNum" sz="quarter" idx="10"/>
          </p:nvPr>
        </p:nvSpPr>
        <p:spPr>
          <a:noFill/>
        </p:spPr>
        <p:txBody>
          <a:bodyPr/>
          <a:lstStyle/>
          <a:p>
            <a:fld id="{3B9654C7-81C8-44B3-B2FD-B6A8BB6CC185}" type="slidenum">
              <a:rPr lang="en-US" altLang="en-US" smtClean="0">
                <a:cs typeface="Arial" pitchFamily="34" charset="0"/>
              </a:rPr>
              <a:pPr/>
              <a:t>3</a:t>
            </a:fld>
            <a:endParaRPr lang="en-US" altLang="en-US" smtClean="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15888"/>
            <a:ext cx="7772400" cy="1143000"/>
          </a:xfrm>
        </p:spPr>
        <p:txBody>
          <a:bodyPr/>
          <a:lstStyle/>
          <a:p>
            <a:pPr>
              <a:defRPr/>
            </a:pPr>
            <a:r>
              <a:rPr lang="fa-IR" b="1" dirty="0" smtClean="0">
                <a:solidFill>
                  <a:schemeClr val="tx1"/>
                </a:solidFill>
              </a:rPr>
              <a:t>کارآزمایی بالینی</a:t>
            </a:r>
            <a:endParaRPr lang="en-US" dirty="0" smtClean="0">
              <a:solidFill>
                <a:schemeClr val="tx1"/>
              </a:solidFill>
            </a:endParaRPr>
          </a:p>
        </p:txBody>
      </p:sp>
      <p:sp>
        <p:nvSpPr>
          <p:cNvPr id="12291" name="Oval 3"/>
          <p:cNvSpPr>
            <a:spLocks noChangeArrowheads="1"/>
          </p:cNvSpPr>
          <p:nvPr/>
        </p:nvSpPr>
        <p:spPr bwMode="auto">
          <a:xfrm>
            <a:off x="762000" y="4267200"/>
            <a:ext cx="1981200" cy="1219200"/>
          </a:xfrm>
          <a:prstGeom prst="ellipse">
            <a:avLst/>
          </a:prstGeom>
          <a:solidFill>
            <a:srgbClr val="FF00FF"/>
          </a:solidFill>
          <a:ln w="9525">
            <a:solidFill>
              <a:schemeClr val="tx1"/>
            </a:solidFill>
            <a:round/>
            <a:headEnd/>
            <a:tailEnd/>
          </a:ln>
        </p:spPr>
        <p:txBody>
          <a:bodyPr wrap="none" anchor="ctr"/>
          <a:lstStyle/>
          <a:p>
            <a:pPr algn="ctr" fontAlgn="base">
              <a:spcBef>
                <a:spcPct val="0"/>
              </a:spcBef>
              <a:spcAft>
                <a:spcPct val="0"/>
              </a:spcAft>
            </a:pPr>
            <a:r>
              <a:rPr lang="en-US" sz="2400" b="1">
                <a:solidFill>
                  <a:srgbClr val="FFFFFF"/>
                </a:solidFill>
                <a:latin typeface="Book Antiqua" pitchFamily="18" charset="0"/>
              </a:rPr>
              <a:t>Study </a:t>
            </a:r>
          </a:p>
          <a:p>
            <a:pPr algn="ctr" fontAlgn="base">
              <a:spcBef>
                <a:spcPct val="0"/>
              </a:spcBef>
              <a:spcAft>
                <a:spcPct val="0"/>
              </a:spcAft>
            </a:pPr>
            <a:r>
              <a:rPr lang="en-US" sz="2400" b="1">
                <a:solidFill>
                  <a:srgbClr val="FFFFFF"/>
                </a:solidFill>
                <a:latin typeface="Book Antiqua" pitchFamily="18" charset="0"/>
              </a:rPr>
              <a:t>sample</a:t>
            </a:r>
            <a:endParaRPr lang="en-US" sz="2800" b="1">
              <a:solidFill>
                <a:srgbClr val="000000"/>
              </a:solidFill>
              <a:latin typeface="Times New Roman" pitchFamily="18" charset="0"/>
            </a:endParaRPr>
          </a:p>
        </p:txBody>
      </p:sp>
      <p:sp>
        <p:nvSpPr>
          <p:cNvPr id="12292" name="Line 4"/>
          <p:cNvSpPr>
            <a:spLocks noChangeShapeType="1"/>
          </p:cNvSpPr>
          <p:nvPr/>
        </p:nvSpPr>
        <p:spPr bwMode="auto">
          <a:xfrm>
            <a:off x="2819400" y="4876800"/>
            <a:ext cx="533400" cy="0"/>
          </a:xfrm>
          <a:prstGeom prst="line">
            <a:avLst/>
          </a:prstGeom>
          <a:noFill/>
          <a:ln w="9525">
            <a:solidFill>
              <a:schemeClr val="tx1"/>
            </a:solidFill>
            <a:round/>
            <a:headEnd/>
            <a:tailEnd type="triangle" w="med" len="med"/>
          </a:ln>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12293" name="Rectangle 5"/>
          <p:cNvSpPr>
            <a:spLocks noChangeArrowheads="1"/>
          </p:cNvSpPr>
          <p:nvPr/>
        </p:nvSpPr>
        <p:spPr bwMode="auto">
          <a:xfrm>
            <a:off x="4495800" y="5181600"/>
            <a:ext cx="1371600" cy="382588"/>
          </a:xfrm>
          <a:prstGeom prst="rect">
            <a:avLst/>
          </a:prstGeom>
          <a:solidFill>
            <a:srgbClr val="FF00FF"/>
          </a:soli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Book Antiqua" pitchFamily="18" charset="0"/>
              </a:rPr>
              <a:t>Group 2</a:t>
            </a:r>
            <a:endParaRPr lang="en-US" sz="3200" b="1">
              <a:solidFill>
                <a:srgbClr val="000000"/>
              </a:solidFill>
              <a:latin typeface="Times New Roman" pitchFamily="18" charset="0"/>
            </a:endParaRPr>
          </a:p>
        </p:txBody>
      </p:sp>
      <p:sp>
        <p:nvSpPr>
          <p:cNvPr id="186374" name="Rectangle 6"/>
          <p:cNvSpPr>
            <a:spLocks noChangeArrowheads="1"/>
          </p:cNvSpPr>
          <p:nvPr/>
        </p:nvSpPr>
        <p:spPr bwMode="auto">
          <a:xfrm>
            <a:off x="6553200" y="4038600"/>
            <a:ext cx="1600200" cy="304800"/>
          </a:xfrm>
          <a:prstGeom prst="rect">
            <a:avLst/>
          </a:prstGeom>
          <a:gradFill flip="none" rotWithShape="1">
            <a:gsLst>
              <a:gs pos="49000">
                <a:srgbClr val="FF00FF"/>
              </a:gs>
              <a:gs pos="50000">
                <a:schemeClr val="accent1">
                  <a:shade val="67500"/>
                  <a:satMod val="115000"/>
                </a:schemeClr>
              </a:gs>
              <a:gs pos="100000">
                <a:schemeClr val="accent1">
                  <a:shade val="100000"/>
                  <a:satMod val="115000"/>
                </a:schemeClr>
              </a:gs>
            </a:gsLst>
            <a:lin ang="5400000" scaled="1"/>
            <a:tileRect/>
          </a:gradFill>
          <a:ln w="9525">
            <a:solidFill>
              <a:schemeClr val="tx1"/>
            </a:solidFill>
            <a:miter lim="800000"/>
            <a:headEnd/>
            <a:tailEnd/>
          </a:ln>
          <a:effectLst/>
        </p:spPr>
        <p:txBody>
          <a:bodyPr wrap="none" anchor="ctr"/>
          <a:lstStyle/>
          <a:p>
            <a:pPr algn="ctr" fontAlgn="base">
              <a:spcBef>
                <a:spcPct val="0"/>
              </a:spcBef>
              <a:spcAft>
                <a:spcPct val="0"/>
              </a:spcAft>
              <a:defRPr/>
            </a:pPr>
            <a:r>
              <a:rPr lang="en-US" sz="2400" b="1" dirty="0">
                <a:solidFill>
                  <a:srgbClr val="FFFFFF"/>
                </a:solidFill>
                <a:latin typeface="Arial" pitchFamily="34" charset="0"/>
              </a:rPr>
              <a:t> endpoint +</a:t>
            </a:r>
            <a:endParaRPr lang="en-US" sz="3600" b="1" dirty="0">
              <a:solidFill>
                <a:srgbClr val="000000"/>
              </a:solidFill>
              <a:latin typeface="Times New Roman" pitchFamily="18" charset="0"/>
            </a:endParaRPr>
          </a:p>
        </p:txBody>
      </p:sp>
      <p:sp>
        <p:nvSpPr>
          <p:cNvPr id="186375" name="Rectangle 7"/>
          <p:cNvSpPr>
            <a:spLocks noChangeArrowheads="1"/>
          </p:cNvSpPr>
          <p:nvPr/>
        </p:nvSpPr>
        <p:spPr bwMode="auto">
          <a:xfrm>
            <a:off x="6553200" y="4572000"/>
            <a:ext cx="1600200" cy="304800"/>
          </a:xfrm>
          <a:prstGeom prst="rect">
            <a:avLst/>
          </a:prstGeom>
          <a:gradFill>
            <a:gsLst>
              <a:gs pos="51000">
                <a:srgbClr val="FF00FF"/>
              </a:gs>
              <a:gs pos="50000">
                <a:schemeClr val="accent1">
                  <a:shade val="67500"/>
                  <a:satMod val="115000"/>
                </a:schemeClr>
              </a:gs>
              <a:gs pos="100000">
                <a:schemeClr val="accent1">
                  <a:shade val="100000"/>
                  <a:satMod val="115000"/>
                </a:schemeClr>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r>
              <a:rPr lang="en-US" sz="2400" b="1" dirty="0">
                <a:solidFill>
                  <a:srgbClr val="FFFFFF"/>
                </a:solidFill>
                <a:latin typeface="Arial" pitchFamily="34" charset="0"/>
              </a:rPr>
              <a:t> endpoint -</a:t>
            </a:r>
            <a:endParaRPr lang="en-US" sz="2400" b="1" dirty="0">
              <a:solidFill>
                <a:srgbClr val="FFFFFF"/>
              </a:solidFill>
              <a:latin typeface="Times New Roman" pitchFamily="18" charset="0"/>
            </a:endParaRPr>
          </a:p>
        </p:txBody>
      </p:sp>
      <p:sp>
        <p:nvSpPr>
          <p:cNvPr id="186376" name="Rectangle 8"/>
          <p:cNvSpPr>
            <a:spLocks noChangeArrowheads="1"/>
          </p:cNvSpPr>
          <p:nvPr/>
        </p:nvSpPr>
        <p:spPr bwMode="auto">
          <a:xfrm>
            <a:off x="6553200" y="5029200"/>
            <a:ext cx="1600200" cy="304800"/>
          </a:xfrm>
          <a:prstGeom prst="rect">
            <a:avLst/>
          </a:prstGeom>
          <a:gradFill>
            <a:gsLst>
              <a:gs pos="49000">
                <a:srgbClr val="FF00FF"/>
              </a:gs>
              <a:gs pos="50000">
                <a:schemeClr val="accent1">
                  <a:shade val="67500"/>
                  <a:satMod val="115000"/>
                </a:schemeClr>
              </a:gs>
              <a:gs pos="100000">
                <a:schemeClr val="accent1">
                  <a:shade val="100000"/>
                  <a:satMod val="115000"/>
                </a:schemeClr>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r>
              <a:rPr lang="en-US" sz="2400" b="1" dirty="0">
                <a:solidFill>
                  <a:srgbClr val="FFFFFF"/>
                </a:solidFill>
                <a:latin typeface="Arial" pitchFamily="34" charset="0"/>
              </a:rPr>
              <a:t> endpoint +</a:t>
            </a:r>
            <a:endParaRPr lang="en-US" sz="2400" b="1" dirty="0">
              <a:solidFill>
                <a:srgbClr val="FFFFFF"/>
              </a:solidFill>
              <a:latin typeface="Times New Roman" pitchFamily="18" charset="0"/>
            </a:endParaRPr>
          </a:p>
        </p:txBody>
      </p:sp>
      <p:sp>
        <p:nvSpPr>
          <p:cNvPr id="186377" name="Rectangle 9"/>
          <p:cNvSpPr>
            <a:spLocks noChangeArrowheads="1"/>
          </p:cNvSpPr>
          <p:nvPr/>
        </p:nvSpPr>
        <p:spPr bwMode="auto">
          <a:xfrm>
            <a:off x="6553200" y="5564188"/>
            <a:ext cx="1600200" cy="303212"/>
          </a:xfrm>
          <a:prstGeom prst="rect">
            <a:avLst/>
          </a:prstGeom>
          <a:gradFill>
            <a:gsLst>
              <a:gs pos="51000">
                <a:srgbClr val="FF00FF"/>
              </a:gs>
              <a:gs pos="50000">
                <a:schemeClr val="accent1">
                  <a:shade val="67500"/>
                  <a:satMod val="115000"/>
                </a:schemeClr>
              </a:gs>
              <a:gs pos="100000">
                <a:schemeClr val="accent1">
                  <a:shade val="100000"/>
                  <a:satMod val="115000"/>
                </a:schemeClr>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r>
              <a:rPr lang="en-US" sz="2400" b="1" dirty="0">
                <a:solidFill>
                  <a:srgbClr val="FFFFFF"/>
                </a:solidFill>
                <a:latin typeface="Arial" pitchFamily="34" charset="0"/>
              </a:rPr>
              <a:t> endpoint -</a:t>
            </a:r>
          </a:p>
        </p:txBody>
      </p:sp>
      <p:sp>
        <p:nvSpPr>
          <p:cNvPr id="12298" name="Rectangle 10"/>
          <p:cNvSpPr>
            <a:spLocks noChangeArrowheads="1"/>
          </p:cNvSpPr>
          <p:nvPr/>
        </p:nvSpPr>
        <p:spPr bwMode="auto">
          <a:xfrm>
            <a:off x="4495800" y="4267200"/>
            <a:ext cx="1371600" cy="381000"/>
          </a:xfrm>
          <a:prstGeom prst="rect">
            <a:avLst/>
          </a:prstGeom>
          <a:solidFill>
            <a:srgbClr val="FF00FF"/>
          </a:soli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Book Antiqua" pitchFamily="18" charset="0"/>
              </a:rPr>
              <a:t>Group 1</a:t>
            </a:r>
            <a:endParaRPr lang="en-US" sz="2800" b="1">
              <a:solidFill>
                <a:srgbClr val="000000"/>
              </a:solidFill>
              <a:latin typeface="Times New Roman" pitchFamily="18" charset="0"/>
            </a:endParaRPr>
          </a:p>
        </p:txBody>
      </p:sp>
      <p:sp>
        <p:nvSpPr>
          <p:cNvPr id="12299" name="Line 11"/>
          <p:cNvSpPr>
            <a:spLocks noChangeShapeType="1"/>
          </p:cNvSpPr>
          <p:nvPr/>
        </p:nvSpPr>
        <p:spPr bwMode="auto">
          <a:xfrm flipV="1">
            <a:off x="4191000" y="4495800"/>
            <a:ext cx="228600" cy="152400"/>
          </a:xfrm>
          <a:prstGeom prst="line">
            <a:avLst/>
          </a:prstGeom>
          <a:noFill/>
          <a:ln w="9525">
            <a:solidFill>
              <a:schemeClr val="tx1"/>
            </a:solidFill>
            <a:round/>
            <a:headEnd/>
            <a:tailEnd type="triangle" w="med" len="med"/>
          </a:ln>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12300" name="Line 12"/>
          <p:cNvSpPr>
            <a:spLocks noChangeShapeType="1"/>
          </p:cNvSpPr>
          <p:nvPr/>
        </p:nvSpPr>
        <p:spPr bwMode="auto">
          <a:xfrm>
            <a:off x="4191000" y="5105400"/>
            <a:ext cx="152400" cy="152400"/>
          </a:xfrm>
          <a:prstGeom prst="line">
            <a:avLst/>
          </a:prstGeom>
          <a:noFill/>
          <a:ln w="9525">
            <a:solidFill>
              <a:schemeClr val="tx1"/>
            </a:solidFill>
            <a:round/>
            <a:headEnd/>
            <a:tailEnd type="triangle" w="med" len="med"/>
          </a:ln>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12301" name="Line 13"/>
          <p:cNvSpPr>
            <a:spLocks noChangeShapeType="1"/>
          </p:cNvSpPr>
          <p:nvPr/>
        </p:nvSpPr>
        <p:spPr bwMode="auto">
          <a:xfrm flipV="1">
            <a:off x="5943600" y="4267200"/>
            <a:ext cx="457200" cy="152400"/>
          </a:xfrm>
          <a:prstGeom prst="line">
            <a:avLst/>
          </a:prstGeom>
          <a:noFill/>
          <a:ln w="9525">
            <a:solidFill>
              <a:schemeClr val="tx1"/>
            </a:solidFill>
            <a:round/>
            <a:headEnd/>
            <a:tailEnd type="triangle" w="med" len="med"/>
          </a:ln>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12302" name="Line 14"/>
          <p:cNvSpPr>
            <a:spLocks noChangeShapeType="1"/>
          </p:cNvSpPr>
          <p:nvPr/>
        </p:nvSpPr>
        <p:spPr bwMode="auto">
          <a:xfrm>
            <a:off x="6019800" y="4572000"/>
            <a:ext cx="381000" cy="150813"/>
          </a:xfrm>
          <a:prstGeom prst="line">
            <a:avLst/>
          </a:prstGeom>
          <a:noFill/>
          <a:ln w="9525">
            <a:solidFill>
              <a:schemeClr val="tx1"/>
            </a:solidFill>
            <a:round/>
            <a:headEnd/>
            <a:tailEnd type="triangle" w="med" len="med"/>
          </a:ln>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12303" name="Line 15"/>
          <p:cNvSpPr>
            <a:spLocks noChangeShapeType="1"/>
          </p:cNvSpPr>
          <p:nvPr/>
        </p:nvSpPr>
        <p:spPr bwMode="auto">
          <a:xfrm flipV="1">
            <a:off x="6019800" y="5181600"/>
            <a:ext cx="457200" cy="152400"/>
          </a:xfrm>
          <a:prstGeom prst="line">
            <a:avLst/>
          </a:prstGeom>
          <a:noFill/>
          <a:ln w="9525">
            <a:solidFill>
              <a:schemeClr val="tx1"/>
            </a:solidFill>
            <a:round/>
            <a:headEnd/>
            <a:tailEnd type="triangle" w="med" len="med"/>
          </a:ln>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12304" name="Line 16"/>
          <p:cNvSpPr>
            <a:spLocks noChangeShapeType="1"/>
          </p:cNvSpPr>
          <p:nvPr/>
        </p:nvSpPr>
        <p:spPr bwMode="auto">
          <a:xfrm>
            <a:off x="6019800" y="5410200"/>
            <a:ext cx="381000" cy="228600"/>
          </a:xfrm>
          <a:prstGeom prst="line">
            <a:avLst/>
          </a:prstGeom>
          <a:noFill/>
          <a:ln w="9525">
            <a:solidFill>
              <a:schemeClr val="tx1"/>
            </a:solidFill>
            <a:round/>
            <a:headEnd/>
            <a:tailEnd type="triangle" w="med" len="med"/>
          </a:ln>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12305" name="Oval 17"/>
          <p:cNvSpPr>
            <a:spLocks noChangeArrowheads="1"/>
          </p:cNvSpPr>
          <p:nvPr/>
        </p:nvSpPr>
        <p:spPr bwMode="auto">
          <a:xfrm>
            <a:off x="1905000" y="1600200"/>
            <a:ext cx="6096000" cy="1981200"/>
          </a:xfrm>
          <a:prstGeom prst="ellipse">
            <a:avLst/>
          </a:prstGeom>
          <a:solidFill>
            <a:srgbClr val="FFFF66"/>
          </a:solidFill>
          <a:ln w="12700">
            <a:solidFill>
              <a:schemeClr val="tx1"/>
            </a:solidFill>
            <a:round/>
            <a:headEnd type="none" w="sm" len="sm"/>
            <a:tailEnd type="none" w="sm" len="sm"/>
          </a:ln>
        </p:spPr>
        <p:txBody>
          <a:bodyPr wrap="none" anchor="ctr"/>
          <a:lstStyle/>
          <a:p>
            <a:pPr algn="ctr" fontAlgn="base">
              <a:spcBef>
                <a:spcPct val="0"/>
              </a:spcBef>
              <a:spcAft>
                <a:spcPct val="0"/>
              </a:spcAft>
            </a:pPr>
            <a:r>
              <a:rPr lang="en-GB" sz="2000" b="1">
                <a:solidFill>
                  <a:srgbClr val="000000"/>
                </a:solidFill>
                <a:latin typeface="Times New Roman" pitchFamily="18" charset="0"/>
              </a:rPr>
              <a:t>  Study population</a:t>
            </a:r>
          </a:p>
        </p:txBody>
      </p:sp>
      <p:sp>
        <p:nvSpPr>
          <p:cNvPr id="12306" name="Oval 18"/>
          <p:cNvSpPr>
            <a:spLocks noChangeArrowheads="1"/>
          </p:cNvSpPr>
          <p:nvPr/>
        </p:nvSpPr>
        <p:spPr bwMode="auto">
          <a:xfrm>
            <a:off x="2743200" y="2286000"/>
            <a:ext cx="3733800" cy="1219200"/>
          </a:xfrm>
          <a:prstGeom prst="ellipse">
            <a:avLst/>
          </a:prstGeom>
          <a:solidFill>
            <a:srgbClr val="CC6600"/>
          </a:solidFill>
          <a:ln w="12700">
            <a:solidFill>
              <a:schemeClr val="tx1"/>
            </a:solidFill>
            <a:round/>
            <a:headEnd type="none" w="sm" len="sm"/>
            <a:tailEnd type="none" w="sm" len="sm"/>
          </a:ln>
        </p:spPr>
        <p:txBody>
          <a:bodyPr wrap="none" anchor="ctr"/>
          <a:lstStyle/>
          <a:p>
            <a:pPr algn="ctr" fontAlgn="base">
              <a:spcBef>
                <a:spcPct val="0"/>
              </a:spcBef>
              <a:spcAft>
                <a:spcPct val="0"/>
              </a:spcAft>
            </a:pPr>
            <a:endParaRPr lang="fa-IR" sz="2000" b="1">
              <a:solidFill>
                <a:srgbClr val="000000"/>
              </a:solidFill>
              <a:latin typeface="Times New Roman" pitchFamily="18" charset="0"/>
            </a:endParaRPr>
          </a:p>
        </p:txBody>
      </p:sp>
      <p:sp>
        <p:nvSpPr>
          <p:cNvPr id="12307" name="Oval 19"/>
          <p:cNvSpPr>
            <a:spLocks noChangeArrowheads="1"/>
          </p:cNvSpPr>
          <p:nvPr/>
        </p:nvSpPr>
        <p:spPr bwMode="auto">
          <a:xfrm>
            <a:off x="3200400" y="2362200"/>
            <a:ext cx="1676400" cy="990600"/>
          </a:xfrm>
          <a:prstGeom prst="ellipse">
            <a:avLst/>
          </a:prstGeom>
          <a:solidFill>
            <a:srgbClr val="FF00FF"/>
          </a:solidFill>
          <a:ln w="12700">
            <a:solidFill>
              <a:schemeClr val="tx1"/>
            </a:solidFill>
            <a:round/>
            <a:headEnd type="none" w="sm" len="sm"/>
            <a:tailEnd type="none" w="sm" len="sm"/>
          </a:ln>
        </p:spPr>
        <p:txBody>
          <a:bodyPr wrap="none" anchor="ctr"/>
          <a:lstStyle/>
          <a:p>
            <a:pPr algn="ctr" fontAlgn="base">
              <a:spcBef>
                <a:spcPct val="0"/>
              </a:spcBef>
              <a:spcAft>
                <a:spcPct val="0"/>
              </a:spcAft>
            </a:pPr>
            <a:endParaRPr lang="fa-IR" sz="2000" b="1">
              <a:solidFill>
                <a:srgbClr val="000000"/>
              </a:solidFill>
              <a:latin typeface="Times New Roman" pitchFamily="18" charset="0"/>
            </a:endParaRPr>
          </a:p>
        </p:txBody>
      </p:sp>
      <p:sp>
        <p:nvSpPr>
          <p:cNvPr id="12308" name="Text Box 20"/>
          <p:cNvSpPr txBox="1">
            <a:spLocks noChangeArrowheads="1"/>
          </p:cNvSpPr>
          <p:nvPr/>
        </p:nvSpPr>
        <p:spPr bwMode="auto">
          <a:xfrm>
            <a:off x="4876800" y="1752600"/>
            <a:ext cx="2438400" cy="641350"/>
          </a:xfrm>
          <a:prstGeom prst="rect">
            <a:avLst/>
          </a:prstGeom>
          <a:noFill/>
          <a:ln w="12700">
            <a:noFill/>
            <a:miter lim="800000"/>
            <a:headEnd type="none" w="sm" len="sm"/>
            <a:tailEnd type="none" w="sm" len="sm"/>
          </a:ln>
        </p:spPr>
        <p:txBody>
          <a:bodyPr>
            <a:spAutoFit/>
          </a:bodyPr>
          <a:lstStyle/>
          <a:p>
            <a:pPr algn="r" fontAlgn="base">
              <a:spcBef>
                <a:spcPct val="0"/>
              </a:spcBef>
              <a:spcAft>
                <a:spcPct val="0"/>
              </a:spcAft>
            </a:pPr>
            <a:r>
              <a:rPr lang="en-GB" sz="1000" b="1">
                <a:solidFill>
                  <a:srgbClr val="000099"/>
                </a:solidFill>
                <a:latin typeface="Book Antiqua" pitchFamily="18" charset="0"/>
              </a:rPr>
              <a:t>Reference </a:t>
            </a:r>
          </a:p>
          <a:p>
            <a:pPr algn="r" fontAlgn="base">
              <a:spcBef>
                <a:spcPct val="0"/>
              </a:spcBef>
              <a:spcAft>
                <a:spcPct val="0"/>
              </a:spcAft>
            </a:pPr>
            <a:r>
              <a:rPr lang="en-GB" sz="1000" b="1">
                <a:solidFill>
                  <a:srgbClr val="000099"/>
                </a:solidFill>
                <a:latin typeface="Book Antiqua" pitchFamily="18" charset="0"/>
              </a:rPr>
              <a:t>                 population</a:t>
            </a:r>
            <a:endParaRPr lang="en-GB" sz="2000" b="1">
              <a:solidFill>
                <a:srgbClr val="000000"/>
              </a:solidFill>
              <a:latin typeface="Times New Roman" pitchFamily="18" charset="0"/>
            </a:endParaRPr>
          </a:p>
        </p:txBody>
      </p:sp>
      <p:sp>
        <p:nvSpPr>
          <p:cNvPr id="12309" name="Text Box 21"/>
          <p:cNvSpPr txBox="1">
            <a:spLocks noChangeArrowheads="1"/>
          </p:cNvSpPr>
          <p:nvPr/>
        </p:nvSpPr>
        <p:spPr bwMode="auto">
          <a:xfrm>
            <a:off x="4876800" y="2438400"/>
            <a:ext cx="2644775" cy="779463"/>
          </a:xfrm>
          <a:prstGeom prst="rect">
            <a:avLst/>
          </a:prstGeom>
          <a:noFill/>
          <a:ln w="12700">
            <a:noFill/>
            <a:miter lim="800000"/>
            <a:headEnd type="none" w="sm" len="sm"/>
            <a:tailEnd type="none" w="sm" len="sm"/>
          </a:ln>
        </p:spPr>
        <p:txBody>
          <a:bodyPr>
            <a:spAutoFit/>
          </a:bodyPr>
          <a:lstStyle/>
          <a:p>
            <a:pPr algn="r" fontAlgn="base">
              <a:spcBef>
                <a:spcPct val="50000"/>
              </a:spcBef>
              <a:spcAft>
                <a:spcPct val="0"/>
              </a:spcAft>
            </a:pPr>
            <a:r>
              <a:rPr lang="en-GB" sz="1000" b="1">
                <a:solidFill>
                  <a:srgbClr val="FFFF66"/>
                </a:solidFill>
                <a:latin typeface="Book Antiqua" pitchFamily="18" charset="0"/>
              </a:rPr>
              <a:t>Study</a:t>
            </a:r>
          </a:p>
          <a:p>
            <a:pPr algn="r" fontAlgn="base">
              <a:spcBef>
                <a:spcPct val="50000"/>
              </a:spcBef>
              <a:spcAft>
                <a:spcPct val="0"/>
              </a:spcAft>
            </a:pPr>
            <a:r>
              <a:rPr lang="en-GB" sz="1000" b="1">
                <a:solidFill>
                  <a:srgbClr val="FFFF66"/>
                </a:solidFill>
                <a:latin typeface="Book Antiqua" pitchFamily="18" charset="0"/>
              </a:rPr>
              <a:t> population</a:t>
            </a:r>
            <a:endParaRPr lang="en-GB" sz="1000" b="1">
              <a:solidFill>
                <a:srgbClr val="FFFF66"/>
              </a:solidFill>
              <a:latin typeface="Times New Roman" pitchFamily="18" charset="0"/>
            </a:endParaRPr>
          </a:p>
        </p:txBody>
      </p:sp>
      <p:sp>
        <p:nvSpPr>
          <p:cNvPr id="12310" name="Text Box 22"/>
          <p:cNvSpPr txBox="1">
            <a:spLocks noChangeArrowheads="1"/>
          </p:cNvSpPr>
          <p:nvPr/>
        </p:nvSpPr>
        <p:spPr bwMode="auto">
          <a:xfrm>
            <a:off x="3200400" y="2689225"/>
            <a:ext cx="1582738" cy="369888"/>
          </a:xfrm>
          <a:prstGeom prst="rect">
            <a:avLst/>
          </a:prstGeom>
          <a:noFill/>
          <a:ln w="12700">
            <a:noFill/>
            <a:miter lim="800000"/>
            <a:headEnd type="none" w="sm" len="sm"/>
            <a:tailEnd type="none" w="sm" len="sm"/>
          </a:ln>
        </p:spPr>
        <p:txBody>
          <a:bodyPr wrap="none">
            <a:spAutoFit/>
          </a:bodyPr>
          <a:lstStyle/>
          <a:p>
            <a:pPr algn="r" fontAlgn="base">
              <a:spcBef>
                <a:spcPct val="0"/>
              </a:spcBef>
              <a:spcAft>
                <a:spcPct val="0"/>
              </a:spcAft>
            </a:pPr>
            <a:r>
              <a:rPr lang="en-GB" sz="1000" b="1">
                <a:solidFill>
                  <a:srgbClr val="FFFFFF"/>
                </a:solidFill>
                <a:latin typeface="Book Antiqua" pitchFamily="18" charset="0"/>
              </a:rPr>
              <a:t>Study sample</a:t>
            </a:r>
            <a:endParaRPr lang="en-GB" sz="2000" b="1">
              <a:solidFill>
                <a:srgbClr val="FFFFFF"/>
              </a:solidFill>
              <a:latin typeface="Times New Roman" pitchFamily="18" charset="0"/>
            </a:endParaRPr>
          </a:p>
        </p:txBody>
      </p:sp>
      <p:sp>
        <p:nvSpPr>
          <p:cNvPr id="12311" name="Text Box 23"/>
          <p:cNvSpPr txBox="1">
            <a:spLocks noChangeArrowheads="1"/>
          </p:cNvSpPr>
          <p:nvPr/>
        </p:nvSpPr>
        <p:spPr bwMode="auto">
          <a:xfrm>
            <a:off x="3565525" y="4597400"/>
            <a:ext cx="444500" cy="579438"/>
          </a:xfrm>
          <a:prstGeom prst="rect">
            <a:avLst/>
          </a:prstGeom>
          <a:noFill/>
          <a:ln w="12700">
            <a:noFill/>
            <a:miter lim="800000"/>
            <a:headEnd type="none" w="sm" len="sm"/>
            <a:tailEnd type="none" w="sm" len="sm"/>
          </a:ln>
        </p:spPr>
        <p:txBody>
          <a:bodyPr wrap="none">
            <a:spAutoFit/>
          </a:bodyPr>
          <a:lstStyle/>
          <a:p>
            <a:pPr algn="r" fontAlgn="base">
              <a:spcBef>
                <a:spcPct val="0"/>
              </a:spcBef>
              <a:spcAft>
                <a:spcPct val="0"/>
              </a:spcAft>
            </a:pPr>
            <a:r>
              <a:rPr lang="en-GB" sz="3200" b="1">
                <a:solidFill>
                  <a:srgbClr val="000000"/>
                </a:solidFill>
                <a:latin typeface="Comic Sans MS" pitchFamily="66" charset="0"/>
              </a:rPr>
              <a:t>R</a:t>
            </a:r>
            <a:endParaRPr lang="en-GB" sz="2000" b="1">
              <a:solidFill>
                <a:srgbClr val="000000"/>
              </a:solidFill>
              <a:latin typeface="Comic Sans MS" pitchFamily="66" charset="0"/>
            </a:endParaRPr>
          </a:p>
        </p:txBody>
      </p:sp>
    </p:spTree>
    <p:extLst>
      <p:ext uri="{BB962C8B-B14F-4D97-AF65-F5344CB8AC3E}">
        <p14:creationId xmlns:p14="http://schemas.microsoft.com/office/powerpoint/2010/main" xmlns="" val="1683776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09613" y="261938"/>
            <a:ext cx="7773987" cy="1141412"/>
          </a:xfrm>
        </p:spPr>
        <p:txBody>
          <a:bodyPr/>
          <a:lstStyle/>
          <a:p>
            <a:r>
              <a:rPr lang="en-US" smtClean="0"/>
              <a:t>Clinical trial</a:t>
            </a:r>
          </a:p>
        </p:txBody>
      </p:sp>
      <p:sp>
        <p:nvSpPr>
          <p:cNvPr id="221187" name="Rectangle 3"/>
          <p:cNvSpPr>
            <a:spLocks noGrp="1" noChangeArrowheads="1"/>
          </p:cNvSpPr>
          <p:nvPr>
            <p:ph idx="1"/>
          </p:nvPr>
        </p:nvSpPr>
        <p:spPr>
          <a:xfrm>
            <a:off x="1371600" y="1676400"/>
            <a:ext cx="7772400" cy="4935538"/>
          </a:xfrm>
        </p:spPr>
        <p:txBody>
          <a:bodyPr>
            <a:normAutofit lnSpcReduction="10000"/>
          </a:bodyPr>
          <a:lstStyle/>
          <a:p>
            <a:pPr algn="l" rtl="0">
              <a:lnSpc>
                <a:spcPct val="80000"/>
              </a:lnSpc>
            </a:pPr>
            <a:r>
              <a:rPr lang="en-US" sz="2400" dirty="0" smtClean="0"/>
              <a:t>Study population definition (Eligibility criteria)</a:t>
            </a:r>
          </a:p>
          <a:p>
            <a:pPr algn="l" rtl="0">
              <a:lnSpc>
                <a:spcPct val="80000"/>
              </a:lnSpc>
            </a:pPr>
            <a:r>
              <a:rPr lang="en-US" sz="2400" dirty="0" smtClean="0"/>
              <a:t>Sampling (size)</a:t>
            </a:r>
          </a:p>
          <a:p>
            <a:pPr algn="l" rtl="0">
              <a:lnSpc>
                <a:spcPct val="80000"/>
              </a:lnSpc>
            </a:pPr>
            <a:r>
              <a:rPr lang="en-US" sz="2400" dirty="0" smtClean="0"/>
              <a:t>Control group</a:t>
            </a:r>
          </a:p>
          <a:p>
            <a:pPr algn="l" rtl="0">
              <a:lnSpc>
                <a:spcPct val="80000"/>
              </a:lnSpc>
            </a:pPr>
            <a:r>
              <a:rPr lang="en-US" sz="2400" dirty="0" smtClean="0"/>
              <a:t>Random allocation</a:t>
            </a:r>
          </a:p>
          <a:p>
            <a:pPr algn="l" rtl="0">
              <a:lnSpc>
                <a:spcPct val="80000"/>
              </a:lnSpc>
            </a:pPr>
            <a:r>
              <a:rPr lang="en-US" sz="2400" dirty="0" smtClean="0"/>
              <a:t>Blindness</a:t>
            </a:r>
          </a:p>
          <a:p>
            <a:pPr algn="l" rtl="0">
              <a:lnSpc>
                <a:spcPct val="80000"/>
              </a:lnSpc>
            </a:pPr>
            <a:r>
              <a:rPr lang="en-US" sz="2400" dirty="0" smtClean="0"/>
              <a:t>Concealment</a:t>
            </a:r>
          </a:p>
          <a:p>
            <a:pPr algn="l" rtl="0">
              <a:lnSpc>
                <a:spcPct val="80000"/>
              </a:lnSpc>
            </a:pPr>
            <a:r>
              <a:rPr lang="en-US" sz="2400" dirty="0" smtClean="0"/>
              <a:t>Design </a:t>
            </a:r>
          </a:p>
          <a:p>
            <a:pPr algn="l" rtl="0">
              <a:lnSpc>
                <a:spcPct val="80000"/>
              </a:lnSpc>
            </a:pPr>
            <a:r>
              <a:rPr lang="en-US" sz="2400" dirty="0" smtClean="0"/>
              <a:t>Intervention</a:t>
            </a:r>
          </a:p>
          <a:p>
            <a:pPr algn="l" rtl="0">
              <a:lnSpc>
                <a:spcPct val="80000"/>
              </a:lnSpc>
            </a:pPr>
            <a:r>
              <a:rPr lang="en-US" sz="2400" dirty="0" smtClean="0"/>
              <a:t>Outcome assessment</a:t>
            </a:r>
          </a:p>
          <a:p>
            <a:pPr algn="l" rtl="0">
              <a:lnSpc>
                <a:spcPct val="80000"/>
              </a:lnSpc>
            </a:pPr>
            <a:r>
              <a:rPr lang="en-US" sz="2400" dirty="0" smtClean="0"/>
              <a:t>Complications</a:t>
            </a:r>
          </a:p>
          <a:p>
            <a:pPr algn="l" rtl="0">
              <a:lnSpc>
                <a:spcPct val="80000"/>
              </a:lnSpc>
            </a:pPr>
            <a:r>
              <a:rPr lang="en-US" sz="2400" dirty="0" smtClean="0"/>
              <a:t>Compliance</a:t>
            </a:r>
          </a:p>
          <a:p>
            <a:pPr algn="l" rtl="0">
              <a:lnSpc>
                <a:spcPct val="80000"/>
              </a:lnSpc>
            </a:pPr>
            <a:r>
              <a:rPr lang="en-US" sz="2400" dirty="0" smtClean="0"/>
              <a:t>Data management</a:t>
            </a:r>
          </a:p>
          <a:p>
            <a:pPr algn="l" rtl="0">
              <a:lnSpc>
                <a:spcPct val="80000"/>
              </a:lnSpc>
            </a:pPr>
            <a:r>
              <a:rPr lang="en-US" sz="2400" dirty="0" smtClean="0"/>
              <a:t>Analysis</a:t>
            </a:r>
          </a:p>
          <a:p>
            <a:pPr>
              <a:lnSpc>
                <a:spcPct val="80000"/>
              </a:lnSpc>
            </a:pPr>
            <a:r>
              <a:rPr lang="en-US" sz="2400" dirty="0" smtClean="0"/>
              <a:t>Report</a:t>
            </a:r>
          </a:p>
        </p:txBody>
      </p:sp>
    </p:spTree>
    <p:extLst>
      <p:ext uri="{BB962C8B-B14F-4D97-AF65-F5344CB8AC3E}">
        <p14:creationId xmlns:p14="http://schemas.microsoft.com/office/powerpoint/2010/main" xmlns="" val="396852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21187">
                                            <p:txEl>
                                              <p:pRg st="0" end="0"/>
                                            </p:txEl>
                                          </p:spTgt>
                                        </p:tgtEl>
                                        <p:attrNameLst>
                                          <p:attrName>style.opacity</p:attrName>
                                        </p:attrNameLst>
                                      </p:cBhvr>
                                      <p:to>
                                        <p:strVal val="0.25"/>
                                      </p:to>
                                    </p:set>
                                    <p:animEffect filter="image" prLst="opacity: 0.25">
                                      <p:cBhvr rctx="IE">
                                        <p:cTn id="7" dur="indefinite"/>
                                        <p:tgtEl>
                                          <p:spTgt spid="221187">
                                            <p:txEl>
                                              <p:pRg st="0" end="0"/>
                                            </p:txEl>
                                          </p:spTgt>
                                        </p:tgtEl>
                                      </p:cBhvr>
                                    </p:animEffect>
                                  </p:childTnLst>
                                </p:cTn>
                              </p:par>
                              <p:par>
                                <p:cTn id="8" presetID="9" presetClass="emph" presetSubtype="0" grpId="0" nodeType="withEffect">
                                  <p:stCondLst>
                                    <p:cond delay="0"/>
                                  </p:stCondLst>
                                  <p:childTnLst>
                                    <p:set>
                                      <p:cBhvr rctx="PPT">
                                        <p:cTn id="9" dur="indefinite"/>
                                        <p:tgtEl>
                                          <p:spTgt spid="221187">
                                            <p:txEl>
                                              <p:pRg st="1" end="1"/>
                                            </p:txEl>
                                          </p:spTgt>
                                        </p:tgtEl>
                                        <p:attrNameLst>
                                          <p:attrName>style.opacity</p:attrName>
                                        </p:attrNameLst>
                                      </p:cBhvr>
                                      <p:to>
                                        <p:strVal val="0.25"/>
                                      </p:to>
                                    </p:set>
                                    <p:animEffect filter="image" prLst="opacity: 0.25">
                                      <p:cBhvr rctx="IE">
                                        <p:cTn id="10" dur="indefinite"/>
                                        <p:tgtEl>
                                          <p:spTgt spid="221187">
                                            <p:txEl>
                                              <p:pRg st="1" end="1"/>
                                            </p:txEl>
                                          </p:spTgt>
                                        </p:tgtEl>
                                      </p:cBhvr>
                                    </p:animEffect>
                                  </p:childTnLst>
                                </p:cTn>
                              </p:par>
                              <p:par>
                                <p:cTn id="11" presetID="9" presetClass="emph" presetSubtype="0" grpId="0" nodeType="withEffect">
                                  <p:stCondLst>
                                    <p:cond delay="0"/>
                                  </p:stCondLst>
                                  <p:childTnLst>
                                    <p:set>
                                      <p:cBhvr rctx="PPT">
                                        <p:cTn id="12" dur="indefinite"/>
                                        <p:tgtEl>
                                          <p:spTgt spid="221187">
                                            <p:txEl>
                                              <p:pRg st="2" end="2"/>
                                            </p:txEl>
                                          </p:spTgt>
                                        </p:tgtEl>
                                        <p:attrNameLst>
                                          <p:attrName>style.opacity</p:attrName>
                                        </p:attrNameLst>
                                      </p:cBhvr>
                                      <p:to>
                                        <p:strVal val="0.25"/>
                                      </p:to>
                                    </p:set>
                                    <p:animEffect filter="image" prLst="opacity: 0.25">
                                      <p:cBhvr rctx="IE">
                                        <p:cTn id="13" dur="indefinite"/>
                                        <p:tgtEl>
                                          <p:spTgt spid="221187">
                                            <p:txEl>
                                              <p:pRg st="2" end="2"/>
                                            </p:txEl>
                                          </p:spTgt>
                                        </p:tgtEl>
                                      </p:cBhvr>
                                    </p:animEffect>
                                  </p:childTnLst>
                                </p:cTn>
                              </p:par>
                              <p:par>
                                <p:cTn id="14" presetID="9" presetClass="emph" presetSubtype="0" grpId="0" nodeType="withEffect">
                                  <p:stCondLst>
                                    <p:cond delay="0"/>
                                  </p:stCondLst>
                                  <p:childTnLst>
                                    <p:set>
                                      <p:cBhvr rctx="PPT">
                                        <p:cTn id="15" dur="indefinite"/>
                                        <p:tgtEl>
                                          <p:spTgt spid="221187">
                                            <p:txEl>
                                              <p:pRg st="3" end="3"/>
                                            </p:txEl>
                                          </p:spTgt>
                                        </p:tgtEl>
                                        <p:attrNameLst>
                                          <p:attrName>style.opacity</p:attrName>
                                        </p:attrNameLst>
                                      </p:cBhvr>
                                      <p:to>
                                        <p:strVal val="0.25"/>
                                      </p:to>
                                    </p:set>
                                    <p:animEffect filter="image" prLst="opacity: 0.25">
                                      <p:cBhvr rctx="IE">
                                        <p:cTn id="16" dur="indefinite"/>
                                        <p:tgtEl>
                                          <p:spTgt spid="221187">
                                            <p:txEl>
                                              <p:pRg st="3" end="3"/>
                                            </p:txEl>
                                          </p:spTgt>
                                        </p:tgtEl>
                                      </p:cBhvr>
                                    </p:animEffect>
                                  </p:childTnLst>
                                </p:cTn>
                              </p:par>
                              <p:par>
                                <p:cTn id="17" presetID="9" presetClass="emph" presetSubtype="0" grpId="0" nodeType="withEffect">
                                  <p:stCondLst>
                                    <p:cond delay="0"/>
                                  </p:stCondLst>
                                  <p:childTnLst>
                                    <p:set>
                                      <p:cBhvr rctx="PPT">
                                        <p:cTn id="18" dur="indefinite"/>
                                        <p:tgtEl>
                                          <p:spTgt spid="221187">
                                            <p:txEl>
                                              <p:pRg st="4" end="4"/>
                                            </p:txEl>
                                          </p:spTgt>
                                        </p:tgtEl>
                                        <p:attrNameLst>
                                          <p:attrName>style.opacity</p:attrName>
                                        </p:attrNameLst>
                                      </p:cBhvr>
                                      <p:to>
                                        <p:strVal val="0.25"/>
                                      </p:to>
                                    </p:set>
                                    <p:animEffect filter="image" prLst="opacity: 0.25">
                                      <p:cBhvr rctx="IE">
                                        <p:cTn id="19" dur="indefinite"/>
                                        <p:tgtEl>
                                          <p:spTgt spid="221187">
                                            <p:txEl>
                                              <p:pRg st="4" end="4"/>
                                            </p:txEl>
                                          </p:spTgt>
                                        </p:tgtEl>
                                      </p:cBhvr>
                                    </p:animEffect>
                                  </p:childTnLst>
                                </p:cTn>
                              </p:par>
                              <p:par>
                                <p:cTn id="20" presetID="9" presetClass="emph" presetSubtype="0" grpId="0" nodeType="withEffect">
                                  <p:stCondLst>
                                    <p:cond delay="0"/>
                                  </p:stCondLst>
                                  <p:childTnLst>
                                    <p:set>
                                      <p:cBhvr rctx="PPT">
                                        <p:cTn id="21" dur="indefinite"/>
                                        <p:tgtEl>
                                          <p:spTgt spid="221187">
                                            <p:txEl>
                                              <p:pRg st="5" end="5"/>
                                            </p:txEl>
                                          </p:spTgt>
                                        </p:tgtEl>
                                        <p:attrNameLst>
                                          <p:attrName>style.opacity</p:attrName>
                                        </p:attrNameLst>
                                      </p:cBhvr>
                                      <p:to>
                                        <p:strVal val="0.25"/>
                                      </p:to>
                                    </p:set>
                                    <p:animEffect filter="image" prLst="opacity: 0.25">
                                      <p:cBhvr rctx="IE">
                                        <p:cTn id="22" dur="indefinite"/>
                                        <p:tgtEl>
                                          <p:spTgt spid="221187">
                                            <p:txEl>
                                              <p:pRg st="5" end="5"/>
                                            </p:txEl>
                                          </p:spTgt>
                                        </p:tgtEl>
                                      </p:cBhvr>
                                    </p:animEffect>
                                  </p:childTnLst>
                                </p:cTn>
                              </p:par>
                              <p:par>
                                <p:cTn id="23" presetID="9" presetClass="emph" presetSubtype="0" grpId="0" nodeType="withEffect">
                                  <p:stCondLst>
                                    <p:cond delay="0"/>
                                  </p:stCondLst>
                                  <p:childTnLst>
                                    <p:set>
                                      <p:cBhvr rctx="PPT">
                                        <p:cTn id="24" dur="indefinite"/>
                                        <p:tgtEl>
                                          <p:spTgt spid="221187">
                                            <p:txEl>
                                              <p:pRg st="6" end="6"/>
                                            </p:txEl>
                                          </p:spTgt>
                                        </p:tgtEl>
                                        <p:attrNameLst>
                                          <p:attrName>style.opacity</p:attrName>
                                        </p:attrNameLst>
                                      </p:cBhvr>
                                      <p:to>
                                        <p:strVal val="0.25"/>
                                      </p:to>
                                    </p:set>
                                    <p:animEffect filter="image" prLst="opacity: 0.25">
                                      <p:cBhvr rctx="IE">
                                        <p:cTn id="25" dur="indefinite"/>
                                        <p:tgtEl>
                                          <p:spTgt spid="221187">
                                            <p:txEl>
                                              <p:pRg st="6" end="6"/>
                                            </p:txEl>
                                          </p:spTgt>
                                        </p:tgtEl>
                                      </p:cBhvr>
                                    </p:animEffect>
                                  </p:childTnLst>
                                </p:cTn>
                              </p:par>
                              <p:par>
                                <p:cTn id="26" presetID="9" presetClass="emph" presetSubtype="0" grpId="0" nodeType="withEffect">
                                  <p:stCondLst>
                                    <p:cond delay="0"/>
                                  </p:stCondLst>
                                  <p:childTnLst>
                                    <p:set>
                                      <p:cBhvr rctx="PPT">
                                        <p:cTn id="27" dur="indefinite"/>
                                        <p:tgtEl>
                                          <p:spTgt spid="221187">
                                            <p:txEl>
                                              <p:pRg st="7" end="7"/>
                                            </p:txEl>
                                          </p:spTgt>
                                        </p:tgtEl>
                                        <p:attrNameLst>
                                          <p:attrName>style.opacity</p:attrName>
                                        </p:attrNameLst>
                                      </p:cBhvr>
                                      <p:to>
                                        <p:strVal val="0.25"/>
                                      </p:to>
                                    </p:set>
                                    <p:animEffect filter="image" prLst="opacity: 0.25">
                                      <p:cBhvr rctx="IE">
                                        <p:cTn id="28" dur="indefinite"/>
                                        <p:tgtEl>
                                          <p:spTgt spid="221187">
                                            <p:txEl>
                                              <p:pRg st="7" end="7"/>
                                            </p:txEl>
                                          </p:spTgt>
                                        </p:tgtEl>
                                      </p:cBhvr>
                                    </p:animEffect>
                                  </p:childTnLst>
                                </p:cTn>
                              </p:par>
                              <p:par>
                                <p:cTn id="29" presetID="9" presetClass="emph" presetSubtype="0" grpId="0" nodeType="withEffect">
                                  <p:stCondLst>
                                    <p:cond delay="0"/>
                                  </p:stCondLst>
                                  <p:childTnLst>
                                    <p:set>
                                      <p:cBhvr rctx="PPT">
                                        <p:cTn id="30" dur="indefinite"/>
                                        <p:tgtEl>
                                          <p:spTgt spid="221187">
                                            <p:txEl>
                                              <p:pRg st="8" end="8"/>
                                            </p:txEl>
                                          </p:spTgt>
                                        </p:tgtEl>
                                        <p:attrNameLst>
                                          <p:attrName>style.opacity</p:attrName>
                                        </p:attrNameLst>
                                      </p:cBhvr>
                                      <p:to>
                                        <p:strVal val="0.25"/>
                                      </p:to>
                                    </p:set>
                                    <p:animEffect filter="image" prLst="opacity: 0.25">
                                      <p:cBhvr rctx="IE">
                                        <p:cTn id="31" dur="indefinite"/>
                                        <p:tgtEl>
                                          <p:spTgt spid="221187">
                                            <p:txEl>
                                              <p:pRg st="8" end="8"/>
                                            </p:txEl>
                                          </p:spTgt>
                                        </p:tgtEl>
                                      </p:cBhvr>
                                    </p:animEffect>
                                  </p:childTnLst>
                                </p:cTn>
                              </p:par>
                              <p:par>
                                <p:cTn id="32" presetID="9" presetClass="emph" presetSubtype="0" grpId="0" nodeType="withEffect">
                                  <p:stCondLst>
                                    <p:cond delay="0"/>
                                  </p:stCondLst>
                                  <p:childTnLst>
                                    <p:set>
                                      <p:cBhvr rctx="PPT">
                                        <p:cTn id="33" dur="indefinite"/>
                                        <p:tgtEl>
                                          <p:spTgt spid="221187">
                                            <p:txEl>
                                              <p:pRg st="9" end="9"/>
                                            </p:txEl>
                                          </p:spTgt>
                                        </p:tgtEl>
                                        <p:attrNameLst>
                                          <p:attrName>style.opacity</p:attrName>
                                        </p:attrNameLst>
                                      </p:cBhvr>
                                      <p:to>
                                        <p:strVal val="0.25"/>
                                      </p:to>
                                    </p:set>
                                    <p:animEffect filter="image" prLst="opacity: 0.25">
                                      <p:cBhvr rctx="IE">
                                        <p:cTn id="34" dur="indefinite"/>
                                        <p:tgtEl>
                                          <p:spTgt spid="221187">
                                            <p:txEl>
                                              <p:pRg st="9" end="9"/>
                                            </p:txEl>
                                          </p:spTgt>
                                        </p:tgtEl>
                                      </p:cBhvr>
                                    </p:animEffect>
                                  </p:childTnLst>
                                </p:cTn>
                              </p:par>
                              <p:par>
                                <p:cTn id="35" presetID="9" presetClass="emph" presetSubtype="0" grpId="0" nodeType="withEffect">
                                  <p:stCondLst>
                                    <p:cond delay="0"/>
                                  </p:stCondLst>
                                  <p:childTnLst>
                                    <p:set>
                                      <p:cBhvr rctx="PPT">
                                        <p:cTn id="36" dur="indefinite"/>
                                        <p:tgtEl>
                                          <p:spTgt spid="221187">
                                            <p:txEl>
                                              <p:pRg st="10" end="10"/>
                                            </p:txEl>
                                          </p:spTgt>
                                        </p:tgtEl>
                                        <p:attrNameLst>
                                          <p:attrName>style.opacity</p:attrName>
                                        </p:attrNameLst>
                                      </p:cBhvr>
                                      <p:to>
                                        <p:strVal val="0.25"/>
                                      </p:to>
                                    </p:set>
                                    <p:animEffect filter="image" prLst="opacity: 0.25">
                                      <p:cBhvr rctx="IE">
                                        <p:cTn id="37" dur="indefinite"/>
                                        <p:tgtEl>
                                          <p:spTgt spid="221187">
                                            <p:txEl>
                                              <p:pRg st="10" end="10"/>
                                            </p:txEl>
                                          </p:spTgt>
                                        </p:tgtEl>
                                      </p:cBhvr>
                                    </p:animEffect>
                                  </p:childTnLst>
                                </p:cTn>
                              </p:par>
                              <p:par>
                                <p:cTn id="38" presetID="9" presetClass="emph" presetSubtype="0" grpId="0" nodeType="withEffect">
                                  <p:stCondLst>
                                    <p:cond delay="0"/>
                                  </p:stCondLst>
                                  <p:childTnLst>
                                    <p:set>
                                      <p:cBhvr rctx="PPT">
                                        <p:cTn id="39" dur="indefinite"/>
                                        <p:tgtEl>
                                          <p:spTgt spid="221187">
                                            <p:txEl>
                                              <p:pRg st="11" end="11"/>
                                            </p:txEl>
                                          </p:spTgt>
                                        </p:tgtEl>
                                        <p:attrNameLst>
                                          <p:attrName>style.opacity</p:attrName>
                                        </p:attrNameLst>
                                      </p:cBhvr>
                                      <p:to>
                                        <p:strVal val="0.25"/>
                                      </p:to>
                                    </p:set>
                                    <p:animEffect filter="image" prLst="opacity: 0.25">
                                      <p:cBhvr rctx="IE">
                                        <p:cTn id="40" dur="indefinite"/>
                                        <p:tgtEl>
                                          <p:spTgt spid="221187">
                                            <p:txEl>
                                              <p:pRg st="11" end="11"/>
                                            </p:txEl>
                                          </p:spTgt>
                                        </p:tgtEl>
                                      </p:cBhvr>
                                    </p:animEffect>
                                  </p:childTnLst>
                                </p:cTn>
                              </p:par>
                              <p:par>
                                <p:cTn id="41" presetID="9" presetClass="emph" presetSubtype="0" grpId="0" nodeType="withEffect">
                                  <p:stCondLst>
                                    <p:cond delay="0"/>
                                  </p:stCondLst>
                                  <p:childTnLst>
                                    <p:set>
                                      <p:cBhvr rctx="PPT">
                                        <p:cTn id="42" dur="indefinite"/>
                                        <p:tgtEl>
                                          <p:spTgt spid="221187">
                                            <p:txEl>
                                              <p:pRg st="12" end="12"/>
                                            </p:txEl>
                                          </p:spTgt>
                                        </p:tgtEl>
                                        <p:attrNameLst>
                                          <p:attrName>style.opacity</p:attrName>
                                        </p:attrNameLst>
                                      </p:cBhvr>
                                      <p:to>
                                        <p:strVal val="0.25"/>
                                      </p:to>
                                    </p:set>
                                    <p:animEffect filter="image" prLst="opacity: 0.25">
                                      <p:cBhvr rctx="IE">
                                        <p:cTn id="43" dur="indefinite"/>
                                        <p:tgtEl>
                                          <p:spTgt spid="221187">
                                            <p:txEl>
                                              <p:pRg st="12" end="12"/>
                                            </p:txEl>
                                          </p:spTgt>
                                        </p:tgtEl>
                                      </p:cBhvr>
                                    </p:animEffect>
                                  </p:childTnLst>
                                </p:cTn>
                              </p:par>
                              <p:par>
                                <p:cTn id="44" presetID="9" presetClass="emph" presetSubtype="0" grpId="0" nodeType="withEffect">
                                  <p:stCondLst>
                                    <p:cond delay="0"/>
                                  </p:stCondLst>
                                  <p:childTnLst>
                                    <p:set>
                                      <p:cBhvr rctx="PPT">
                                        <p:cTn id="45" dur="indefinite"/>
                                        <p:tgtEl>
                                          <p:spTgt spid="221187">
                                            <p:txEl>
                                              <p:pRg st="13" end="13"/>
                                            </p:txEl>
                                          </p:spTgt>
                                        </p:tgtEl>
                                        <p:attrNameLst>
                                          <p:attrName>style.opacity</p:attrName>
                                        </p:attrNameLst>
                                      </p:cBhvr>
                                      <p:to>
                                        <p:strVal val="0.25"/>
                                      </p:to>
                                    </p:set>
                                    <p:animEffect filter="image" prLst="opacity: 0.25">
                                      <p:cBhvr rctx="IE">
                                        <p:cTn id="46" dur="indefinite"/>
                                        <p:tgtEl>
                                          <p:spTgt spid="221187">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mph" presetSubtype="0" grpId="1" nodeType="clickEffect">
                                  <p:stCondLst>
                                    <p:cond delay="0"/>
                                  </p:stCondLst>
                                  <p:endCondLst>
                                    <p:cond evt="onNext" delay="0">
                                      <p:tgtEl>
                                        <p:sldTgt/>
                                      </p:tgtEl>
                                    </p:cond>
                                  </p:endCondLst>
                                  <p:childTnLst>
                                    <p:set>
                                      <p:cBhvr rctx="PPT">
                                        <p:cTn id="50" dur="indefinite"/>
                                        <p:tgtEl>
                                          <p:spTgt spid="221187">
                                            <p:txEl>
                                              <p:pRg st="0" end="0"/>
                                            </p:txEl>
                                          </p:spTgt>
                                        </p:tgtEl>
                                        <p:attrNameLst>
                                          <p:attrName>style.opacity</p:attrName>
                                        </p:attrNameLst>
                                      </p:cBhvr>
                                      <p:to>
                                        <p:strVal val="1.0"/>
                                      </p:to>
                                    </p:set>
                                    <p:animEffect filter="image" prLst="opacity: 1.0">
                                      <p:cBhvr rctx="IE">
                                        <p:cTn id="51" dur="indefinite"/>
                                        <p:tgtEl>
                                          <p:spTgt spid="22118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mph" presetSubtype="0" grpId="1" nodeType="clickEffect">
                                  <p:stCondLst>
                                    <p:cond delay="0"/>
                                  </p:stCondLst>
                                  <p:endCondLst>
                                    <p:cond evt="onNext" delay="0">
                                      <p:tgtEl>
                                        <p:sldTgt/>
                                      </p:tgtEl>
                                    </p:cond>
                                  </p:endCondLst>
                                  <p:childTnLst>
                                    <p:set>
                                      <p:cBhvr rctx="PPT">
                                        <p:cTn id="55" dur="indefinite"/>
                                        <p:tgtEl>
                                          <p:spTgt spid="221187">
                                            <p:txEl>
                                              <p:pRg st="1" end="1"/>
                                            </p:txEl>
                                          </p:spTgt>
                                        </p:tgtEl>
                                        <p:attrNameLst>
                                          <p:attrName>style.opacity</p:attrName>
                                        </p:attrNameLst>
                                      </p:cBhvr>
                                      <p:to>
                                        <p:strVal val="1.0"/>
                                      </p:to>
                                    </p:set>
                                    <p:animEffect filter="image" prLst="opacity: 1.0">
                                      <p:cBhvr rctx="IE">
                                        <p:cTn id="56" dur="indefinite"/>
                                        <p:tgtEl>
                                          <p:spTgt spid="22118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mph" presetSubtype="0" grpId="1" nodeType="clickEffect">
                                  <p:stCondLst>
                                    <p:cond delay="0"/>
                                  </p:stCondLst>
                                  <p:endCondLst>
                                    <p:cond evt="onNext" delay="0">
                                      <p:tgtEl>
                                        <p:sldTgt/>
                                      </p:tgtEl>
                                    </p:cond>
                                  </p:endCondLst>
                                  <p:childTnLst>
                                    <p:set>
                                      <p:cBhvr rctx="PPT">
                                        <p:cTn id="60" dur="indefinite"/>
                                        <p:tgtEl>
                                          <p:spTgt spid="221187">
                                            <p:txEl>
                                              <p:pRg st="2" end="2"/>
                                            </p:txEl>
                                          </p:spTgt>
                                        </p:tgtEl>
                                        <p:attrNameLst>
                                          <p:attrName>style.opacity</p:attrName>
                                        </p:attrNameLst>
                                      </p:cBhvr>
                                      <p:to>
                                        <p:strVal val="1.0"/>
                                      </p:to>
                                    </p:set>
                                    <p:animEffect filter="image" prLst="opacity: 1.0">
                                      <p:cBhvr rctx="IE">
                                        <p:cTn id="61" dur="indefinite"/>
                                        <p:tgtEl>
                                          <p:spTgt spid="22118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mph" presetSubtype="0" grpId="1" nodeType="clickEffect">
                                  <p:stCondLst>
                                    <p:cond delay="0"/>
                                  </p:stCondLst>
                                  <p:endCondLst>
                                    <p:cond evt="onNext" delay="0">
                                      <p:tgtEl>
                                        <p:sldTgt/>
                                      </p:tgtEl>
                                    </p:cond>
                                  </p:endCondLst>
                                  <p:childTnLst>
                                    <p:set>
                                      <p:cBhvr rctx="PPT">
                                        <p:cTn id="65" dur="indefinite"/>
                                        <p:tgtEl>
                                          <p:spTgt spid="221187">
                                            <p:txEl>
                                              <p:pRg st="3" end="3"/>
                                            </p:txEl>
                                          </p:spTgt>
                                        </p:tgtEl>
                                        <p:attrNameLst>
                                          <p:attrName>style.opacity</p:attrName>
                                        </p:attrNameLst>
                                      </p:cBhvr>
                                      <p:to>
                                        <p:strVal val="1.0"/>
                                      </p:to>
                                    </p:set>
                                    <p:animEffect filter="image" prLst="opacity: 1.0">
                                      <p:cBhvr rctx="IE">
                                        <p:cTn id="66" dur="indefinite"/>
                                        <p:tgtEl>
                                          <p:spTgt spid="22118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mph" presetSubtype="0" grpId="1" nodeType="clickEffect">
                                  <p:stCondLst>
                                    <p:cond delay="0"/>
                                  </p:stCondLst>
                                  <p:endCondLst>
                                    <p:cond evt="onNext" delay="0">
                                      <p:tgtEl>
                                        <p:sldTgt/>
                                      </p:tgtEl>
                                    </p:cond>
                                  </p:endCondLst>
                                  <p:childTnLst>
                                    <p:set>
                                      <p:cBhvr rctx="PPT">
                                        <p:cTn id="70" dur="indefinite"/>
                                        <p:tgtEl>
                                          <p:spTgt spid="221187">
                                            <p:txEl>
                                              <p:pRg st="4" end="4"/>
                                            </p:txEl>
                                          </p:spTgt>
                                        </p:tgtEl>
                                        <p:attrNameLst>
                                          <p:attrName>style.opacity</p:attrName>
                                        </p:attrNameLst>
                                      </p:cBhvr>
                                      <p:to>
                                        <p:strVal val="1.0"/>
                                      </p:to>
                                    </p:set>
                                    <p:animEffect filter="image" prLst="opacity: 1.0">
                                      <p:cBhvr rctx="IE">
                                        <p:cTn id="71" dur="indefinite"/>
                                        <p:tgtEl>
                                          <p:spTgt spid="221187">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mph" presetSubtype="0" grpId="1" nodeType="clickEffect">
                                  <p:stCondLst>
                                    <p:cond delay="0"/>
                                  </p:stCondLst>
                                  <p:endCondLst>
                                    <p:cond evt="onNext" delay="0">
                                      <p:tgtEl>
                                        <p:sldTgt/>
                                      </p:tgtEl>
                                    </p:cond>
                                  </p:endCondLst>
                                  <p:childTnLst>
                                    <p:set>
                                      <p:cBhvr rctx="PPT">
                                        <p:cTn id="75" dur="indefinite"/>
                                        <p:tgtEl>
                                          <p:spTgt spid="221187">
                                            <p:txEl>
                                              <p:pRg st="5" end="5"/>
                                            </p:txEl>
                                          </p:spTgt>
                                        </p:tgtEl>
                                        <p:attrNameLst>
                                          <p:attrName>style.opacity</p:attrName>
                                        </p:attrNameLst>
                                      </p:cBhvr>
                                      <p:to>
                                        <p:strVal val="1.0"/>
                                      </p:to>
                                    </p:set>
                                    <p:animEffect filter="image" prLst="opacity: 1.0">
                                      <p:cBhvr rctx="IE">
                                        <p:cTn id="76" dur="indefinite"/>
                                        <p:tgtEl>
                                          <p:spTgt spid="221187">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mph" presetSubtype="0" grpId="1" nodeType="clickEffect">
                                  <p:stCondLst>
                                    <p:cond delay="0"/>
                                  </p:stCondLst>
                                  <p:endCondLst>
                                    <p:cond evt="onNext" delay="0">
                                      <p:tgtEl>
                                        <p:sldTgt/>
                                      </p:tgtEl>
                                    </p:cond>
                                  </p:endCondLst>
                                  <p:childTnLst>
                                    <p:set>
                                      <p:cBhvr rctx="PPT">
                                        <p:cTn id="80" dur="indefinite"/>
                                        <p:tgtEl>
                                          <p:spTgt spid="221187">
                                            <p:txEl>
                                              <p:pRg st="6" end="6"/>
                                            </p:txEl>
                                          </p:spTgt>
                                        </p:tgtEl>
                                        <p:attrNameLst>
                                          <p:attrName>style.opacity</p:attrName>
                                        </p:attrNameLst>
                                      </p:cBhvr>
                                      <p:to>
                                        <p:strVal val="1.0"/>
                                      </p:to>
                                    </p:set>
                                    <p:animEffect filter="image" prLst="opacity: 1.0">
                                      <p:cBhvr rctx="IE">
                                        <p:cTn id="81" dur="indefinite"/>
                                        <p:tgtEl>
                                          <p:spTgt spid="221187">
                                            <p:txEl>
                                              <p:pRg st="6" end="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mph" presetSubtype="0" grpId="1" nodeType="clickEffect">
                                  <p:stCondLst>
                                    <p:cond delay="0"/>
                                  </p:stCondLst>
                                  <p:endCondLst>
                                    <p:cond evt="onNext" delay="0">
                                      <p:tgtEl>
                                        <p:sldTgt/>
                                      </p:tgtEl>
                                    </p:cond>
                                  </p:endCondLst>
                                  <p:childTnLst>
                                    <p:set>
                                      <p:cBhvr rctx="PPT">
                                        <p:cTn id="85" dur="indefinite"/>
                                        <p:tgtEl>
                                          <p:spTgt spid="221187">
                                            <p:txEl>
                                              <p:pRg st="7" end="7"/>
                                            </p:txEl>
                                          </p:spTgt>
                                        </p:tgtEl>
                                        <p:attrNameLst>
                                          <p:attrName>style.opacity</p:attrName>
                                        </p:attrNameLst>
                                      </p:cBhvr>
                                      <p:to>
                                        <p:strVal val="1.0"/>
                                      </p:to>
                                    </p:set>
                                    <p:animEffect filter="image" prLst="opacity: 1.0">
                                      <p:cBhvr rctx="IE">
                                        <p:cTn id="86" dur="indefinite"/>
                                        <p:tgtEl>
                                          <p:spTgt spid="221187">
                                            <p:txEl>
                                              <p:pRg st="7" end="7"/>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mph" presetSubtype="0" grpId="1" nodeType="clickEffect">
                                  <p:stCondLst>
                                    <p:cond delay="0"/>
                                  </p:stCondLst>
                                  <p:endCondLst>
                                    <p:cond evt="onNext" delay="0">
                                      <p:tgtEl>
                                        <p:sldTgt/>
                                      </p:tgtEl>
                                    </p:cond>
                                  </p:endCondLst>
                                  <p:childTnLst>
                                    <p:set>
                                      <p:cBhvr rctx="PPT">
                                        <p:cTn id="90" dur="indefinite"/>
                                        <p:tgtEl>
                                          <p:spTgt spid="221187">
                                            <p:txEl>
                                              <p:pRg st="8" end="8"/>
                                            </p:txEl>
                                          </p:spTgt>
                                        </p:tgtEl>
                                        <p:attrNameLst>
                                          <p:attrName>style.opacity</p:attrName>
                                        </p:attrNameLst>
                                      </p:cBhvr>
                                      <p:to>
                                        <p:strVal val="1.0"/>
                                      </p:to>
                                    </p:set>
                                    <p:animEffect filter="image" prLst="opacity: 1.0">
                                      <p:cBhvr rctx="IE">
                                        <p:cTn id="91" dur="indefinite"/>
                                        <p:tgtEl>
                                          <p:spTgt spid="221187">
                                            <p:txEl>
                                              <p:pRg st="8" end="8"/>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mph" presetSubtype="0" grpId="1" nodeType="clickEffect">
                                  <p:stCondLst>
                                    <p:cond delay="0"/>
                                  </p:stCondLst>
                                  <p:endCondLst>
                                    <p:cond evt="onNext" delay="0">
                                      <p:tgtEl>
                                        <p:sldTgt/>
                                      </p:tgtEl>
                                    </p:cond>
                                  </p:endCondLst>
                                  <p:childTnLst>
                                    <p:set>
                                      <p:cBhvr rctx="PPT">
                                        <p:cTn id="95" dur="indefinite"/>
                                        <p:tgtEl>
                                          <p:spTgt spid="221187">
                                            <p:txEl>
                                              <p:pRg st="9" end="9"/>
                                            </p:txEl>
                                          </p:spTgt>
                                        </p:tgtEl>
                                        <p:attrNameLst>
                                          <p:attrName>style.opacity</p:attrName>
                                        </p:attrNameLst>
                                      </p:cBhvr>
                                      <p:to>
                                        <p:strVal val="1.0"/>
                                      </p:to>
                                    </p:set>
                                    <p:animEffect filter="image" prLst="opacity: 1.0">
                                      <p:cBhvr rctx="IE">
                                        <p:cTn id="96" dur="indefinite"/>
                                        <p:tgtEl>
                                          <p:spTgt spid="221187">
                                            <p:txEl>
                                              <p:pRg st="9" end="9"/>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mph" presetSubtype="0" grpId="1" nodeType="clickEffect">
                                  <p:stCondLst>
                                    <p:cond delay="0"/>
                                  </p:stCondLst>
                                  <p:endCondLst>
                                    <p:cond evt="onNext" delay="0">
                                      <p:tgtEl>
                                        <p:sldTgt/>
                                      </p:tgtEl>
                                    </p:cond>
                                  </p:endCondLst>
                                  <p:childTnLst>
                                    <p:set>
                                      <p:cBhvr rctx="PPT">
                                        <p:cTn id="100" dur="indefinite"/>
                                        <p:tgtEl>
                                          <p:spTgt spid="221187">
                                            <p:txEl>
                                              <p:pRg st="10" end="10"/>
                                            </p:txEl>
                                          </p:spTgt>
                                        </p:tgtEl>
                                        <p:attrNameLst>
                                          <p:attrName>style.opacity</p:attrName>
                                        </p:attrNameLst>
                                      </p:cBhvr>
                                      <p:to>
                                        <p:strVal val="1.0"/>
                                      </p:to>
                                    </p:set>
                                    <p:animEffect filter="image" prLst="opacity: 1.0">
                                      <p:cBhvr rctx="IE">
                                        <p:cTn id="101" dur="indefinite"/>
                                        <p:tgtEl>
                                          <p:spTgt spid="221187">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mph" presetSubtype="0" grpId="1" nodeType="clickEffect">
                                  <p:stCondLst>
                                    <p:cond delay="0"/>
                                  </p:stCondLst>
                                  <p:endCondLst>
                                    <p:cond evt="onNext" delay="0">
                                      <p:tgtEl>
                                        <p:sldTgt/>
                                      </p:tgtEl>
                                    </p:cond>
                                  </p:endCondLst>
                                  <p:childTnLst>
                                    <p:set>
                                      <p:cBhvr rctx="PPT">
                                        <p:cTn id="105" dur="indefinite"/>
                                        <p:tgtEl>
                                          <p:spTgt spid="221187">
                                            <p:txEl>
                                              <p:pRg st="11" end="11"/>
                                            </p:txEl>
                                          </p:spTgt>
                                        </p:tgtEl>
                                        <p:attrNameLst>
                                          <p:attrName>style.opacity</p:attrName>
                                        </p:attrNameLst>
                                      </p:cBhvr>
                                      <p:to>
                                        <p:strVal val="1.0"/>
                                      </p:to>
                                    </p:set>
                                    <p:animEffect filter="image" prLst="opacity: 1.0">
                                      <p:cBhvr rctx="IE">
                                        <p:cTn id="106" dur="indefinite"/>
                                        <p:tgtEl>
                                          <p:spTgt spid="221187">
                                            <p:txEl>
                                              <p:pRg st="11" end="1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mph" presetSubtype="0" grpId="1" nodeType="clickEffect">
                                  <p:stCondLst>
                                    <p:cond delay="0"/>
                                  </p:stCondLst>
                                  <p:endCondLst>
                                    <p:cond evt="onNext" delay="0">
                                      <p:tgtEl>
                                        <p:sldTgt/>
                                      </p:tgtEl>
                                    </p:cond>
                                  </p:endCondLst>
                                  <p:childTnLst>
                                    <p:set>
                                      <p:cBhvr rctx="PPT">
                                        <p:cTn id="110" dur="indefinite"/>
                                        <p:tgtEl>
                                          <p:spTgt spid="221187">
                                            <p:txEl>
                                              <p:pRg st="12" end="12"/>
                                            </p:txEl>
                                          </p:spTgt>
                                        </p:tgtEl>
                                        <p:attrNameLst>
                                          <p:attrName>style.opacity</p:attrName>
                                        </p:attrNameLst>
                                      </p:cBhvr>
                                      <p:to>
                                        <p:strVal val="1.0"/>
                                      </p:to>
                                    </p:set>
                                    <p:animEffect filter="image" prLst="opacity: 1.0">
                                      <p:cBhvr rctx="IE">
                                        <p:cTn id="111" dur="indefinite"/>
                                        <p:tgtEl>
                                          <p:spTgt spid="221187">
                                            <p:txEl>
                                              <p:pRg st="12" end="1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mph" presetSubtype="0" grpId="1" nodeType="clickEffect">
                                  <p:stCondLst>
                                    <p:cond delay="0"/>
                                  </p:stCondLst>
                                  <p:endCondLst>
                                    <p:cond evt="onNext" delay="0">
                                      <p:tgtEl>
                                        <p:sldTgt/>
                                      </p:tgtEl>
                                    </p:cond>
                                  </p:endCondLst>
                                  <p:childTnLst>
                                    <p:set>
                                      <p:cBhvr rctx="PPT">
                                        <p:cTn id="115" dur="indefinite"/>
                                        <p:tgtEl>
                                          <p:spTgt spid="221187">
                                            <p:txEl>
                                              <p:pRg st="13" end="13"/>
                                            </p:txEl>
                                          </p:spTgt>
                                        </p:tgtEl>
                                        <p:attrNameLst>
                                          <p:attrName>style.opacity</p:attrName>
                                        </p:attrNameLst>
                                      </p:cBhvr>
                                      <p:to>
                                        <p:strVal val="1.0"/>
                                      </p:to>
                                    </p:set>
                                    <p:animEffect filter="image" prLst="opacity: 1.0">
                                      <p:cBhvr rctx="IE">
                                        <p:cTn id="116" dur="indefinite"/>
                                        <p:tgtEl>
                                          <p:spTgt spid="22118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allAtOnce"/>
      <p:bldP spid="221187"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نکته مهم در مطالعات تحلیلی</a:t>
            </a:r>
            <a:endParaRPr lang="en-US" dirty="0"/>
          </a:p>
        </p:txBody>
      </p:sp>
      <p:sp>
        <p:nvSpPr>
          <p:cNvPr id="3" name="Content Placeholder 2"/>
          <p:cNvSpPr>
            <a:spLocks noGrp="1"/>
          </p:cNvSpPr>
          <p:nvPr>
            <p:ph idx="1"/>
          </p:nvPr>
        </p:nvSpPr>
        <p:spPr/>
        <p:txBody>
          <a:bodyPr>
            <a:normAutofit/>
          </a:bodyPr>
          <a:lstStyle/>
          <a:p>
            <a:pPr algn="ctr">
              <a:buNone/>
            </a:pPr>
            <a:endParaRPr lang="en-US" sz="3500" dirty="0" smtClean="0"/>
          </a:p>
          <a:p>
            <a:pPr algn="ctr">
              <a:buNone/>
            </a:pPr>
            <a:r>
              <a:rPr lang="en-US" sz="3500" dirty="0" smtClean="0"/>
              <a:t>Comparability </a:t>
            </a:r>
          </a:p>
          <a:p>
            <a:pPr algn="ctr">
              <a:buNone/>
            </a:pPr>
            <a:r>
              <a:rPr lang="fa-IR" sz="3500" dirty="0" smtClean="0"/>
              <a:t>قابلیت مقایسه</a:t>
            </a:r>
            <a:endParaRPr lang="en-US" sz="35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B6996-11AE-48ED-A39D-FEA3983653EC}"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Randomization</a:t>
            </a:r>
            <a:br>
              <a:rPr lang="en-US" dirty="0" smtClean="0"/>
            </a:br>
            <a:r>
              <a:rPr lang="fa-IR" dirty="0" smtClean="0"/>
              <a:t>تصادفی سازی</a:t>
            </a:r>
            <a:endParaRPr lang="en-US" dirty="0"/>
          </a:p>
        </p:txBody>
      </p:sp>
      <p:sp>
        <p:nvSpPr>
          <p:cNvPr id="3" name="Content Placeholder 2"/>
          <p:cNvSpPr>
            <a:spLocks noGrp="1"/>
          </p:cNvSpPr>
          <p:nvPr>
            <p:ph idx="1"/>
          </p:nvPr>
        </p:nvSpPr>
        <p:spPr/>
        <p:txBody>
          <a:bodyPr>
            <a:normAutofit/>
          </a:bodyPr>
          <a:lstStyle/>
          <a:p>
            <a:endParaRPr lang="en-US" dirty="0" smtClean="0"/>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8313" y="1981200"/>
            <a:ext cx="7989887" cy="398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8358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Randomization</a:t>
            </a:r>
            <a:br>
              <a:rPr lang="en-US" dirty="0" smtClean="0"/>
            </a:br>
            <a:r>
              <a:rPr lang="fa-IR" dirty="0" smtClean="0"/>
              <a:t>تصادفی سازی</a:t>
            </a:r>
            <a:endParaRPr lang="en-US" dirty="0"/>
          </a:p>
        </p:txBody>
      </p:sp>
      <p:sp>
        <p:nvSpPr>
          <p:cNvPr id="3" name="Content Placeholder 2"/>
          <p:cNvSpPr>
            <a:spLocks noGrp="1"/>
          </p:cNvSpPr>
          <p:nvPr>
            <p:ph idx="1"/>
          </p:nvPr>
        </p:nvSpPr>
        <p:spPr/>
        <p:txBody>
          <a:bodyPr>
            <a:normAutofit lnSpcReduction="10000"/>
          </a:bodyPr>
          <a:lstStyle/>
          <a:p>
            <a:pPr algn="l" rtl="0">
              <a:lnSpc>
                <a:spcPct val="150000"/>
              </a:lnSpc>
            </a:pPr>
            <a:r>
              <a:rPr lang="en-US" b="1" dirty="0" smtClean="0"/>
              <a:t>Definition</a:t>
            </a:r>
            <a:r>
              <a:rPr lang="en-US" b="1" i="1" dirty="0" smtClean="0"/>
              <a:t>: </a:t>
            </a:r>
            <a:r>
              <a:rPr lang="en-US" dirty="0" smtClean="0"/>
              <a:t>The process of assigning trial subjects to treatment or control groups using an </a:t>
            </a:r>
            <a:r>
              <a:rPr lang="en-US" dirty="0" smtClean="0">
                <a:solidFill>
                  <a:srgbClr val="FF0000"/>
                </a:solidFill>
              </a:rPr>
              <a:t>element of chance </a:t>
            </a:r>
            <a:r>
              <a:rPr lang="en-US" dirty="0" smtClean="0"/>
              <a:t>to determine the assignments in order to reduce bias. (ICH-E6)</a:t>
            </a:r>
            <a:endParaRPr lang="fa-IR" dirty="0" smtClean="0"/>
          </a:p>
          <a:p>
            <a:pPr algn="r">
              <a:lnSpc>
                <a:spcPct val="150000"/>
              </a:lnSpc>
            </a:pPr>
            <a:r>
              <a:rPr lang="fa-IR" dirty="0" smtClean="0"/>
              <a:t>فرایند اختصاص شرکت کنندگان در مطالعه به گروه درمان و مقایسه با استفاده از توزیع تصادفی </a:t>
            </a:r>
          </a:p>
          <a:p>
            <a:pPr algn="l" rtl="0">
              <a:lnSpc>
                <a:spcPct val="150000"/>
              </a:lnSpc>
            </a:pPr>
            <a:r>
              <a:rPr lang="en-US" dirty="0" smtClean="0"/>
              <a:t>Randomization tends to produce study groups comparable with respect to </a:t>
            </a:r>
            <a:r>
              <a:rPr lang="en-US" dirty="0" smtClean="0">
                <a:solidFill>
                  <a:srgbClr val="FF0000"/>
                </a:solidFill>
              </a:rPr>
              <a:t>known and unknown </a:t>
            </a:r>
            <a:r>
              <a:rPr lang="en-US" dirty="0" smtClean="0"/>
              <a:t>risk factors</a:t>
            </a:r>
            <a:endParaRPr lang="fa-IR" dirty="0" smtClean="0"/>
          </a:p>
          <a:p>
            <a:pPr algn="r">
              <a:lnSpc>
                <a:spcPct val="150000"/>
              </a:lnSpc>
            </a:pPr>
            <a:r>
              <a:rPr lang="fa-IR" dirty="0" smtClean="0"/>
              <a:t>تصادفی سازی گروه ها را از نظر همه مشخصات شناخته شده و ناشناخته مشابه می کند</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Difference between two concepts</a:t>
            </a:r>
            <a:r>
              <a:rPr lang="fa-IR" sz="4000" dirty="0" smtClean="0"/>
              <a:t/>
            </a:r>
            <a:br>
              <a:rPr lang="fa-IR" sz="4000" dirty="0" smtClean="0"/>
            </a:br>
            <a:r>
              <a:rPr lang="fa-IR" sz="4000" dirty="0" smtClean="0"/>
              <a:t>دومقوله متفاوت</a:t>
            </a:r>
            <a:endParaRPr lang="en-US" sz="4000" dirty="0"/>
          </a:p>
        </p:txBody>
      </p:sp>
      <p:sp>
        <p:nvSpPr>
          <p:cNvPr id="3" name="Content Placeholder 2"/>
          <p:cNvSpPr>
            <a:spLocks noGrp="1"/>
          </p:cNvSpPr>
          <p:nvPr>
            <p:ph idx="1"/>
          </p:nvPr>
        </p:nvSpPr>
        <p:spPr/>
        <p:txBody>
          <a:bodyPr/>
          <a:lstStyle/>
          <a:p>
            <a:pPr lvl="1"/>
            <a:endParaRPr lang="en-US" sz="3200" dirty="0" smtClean="0"/>
          </a:p>
          <a:p>
            <a:pPr lvl="1" algn="l" rtl="0"/>
            <a:r>
              <a:rPr lang="en-US" sz="3200" dirty="0" smtClean="0">
                <a:solidFill>
                  <a:srgbClr val="FF0000"/>
                </a:solidFill>
              </a:rPr>
              <a:t>Random selection</a:t>
            </a:r>
            <a:r>
              <a:rPr lang="en-US" sz="3200" dirty="0" smtClean="0"/>
              <a:t>: external validity</a:t>
            </a:r>
            <a:endParaRPr lang="fa-IR" sz="3200" dirty="0" smtClean="0"/>
          </a:p>
          <a:p>
            <a:pPr lvl="1" algn="r"/>
            <a:r>
              <a:rPr lang="fa-IR" sz="3200" dirty="0" smtClean="0"/>
              <a:t>انتخاب تصادفی سازی</a:t>
            </a:r>
            <a:endParaRPr lang="en-US" sz="3200" dirty="0" smtClean="0"/>
          </a:p>
          <a:p>
            <a:pPr lvl="1" algn="l" rtl="0">
              <a:buNone/>
            </a:pPr>
            <a:endParaRPr lang="en-US" sz="3200" dirty="0" smtClean="0"/>
          </a:p>
          <a:p>
            <a:pPr lvl="1" algn="l" rtl="0"/>
            <a:r>
              <a:rPr lang="en-US" sz="3200" dirty="0" smtClean="0">
                <a:solidFill>
                  <a:srgbClr val="FF0000"/>
                </a:solidFill>
              </a:rPr>
              <a:t>Random allocation</a:t>
            </a:r>
            <a:r>
              <a:rPr lang="en-US" sz="3200" dirty="0" smtClean="0"/>
              <a:t>: internal validity</a:t>
            </a:r>
            <a:endParaRPr lang="fa-IR" sz="3200" dirty="0" smtClean="0"/>
          </a:p>
          <a:p>
            <a:pPr lvl="1" algn="r"/>
            <a:r>
              <a:rPr lang="fa-IR" sz="3200" dirty="0" smtClean="0"/>
              <a:t>تصادفی سازی</a:t>
            </a:r>
            <a:endParaRPr lang="en-US" sz="3200" dirty="0" smtClean="0"/>
          </a:p>
          <a:p>
            <a:endParaRPr lang="en-US" sz="3600" dirty="0"/>
          </a:p>
        </p:txBody>
      </p:sp>
      <p:sp>
        <p:nvSpPr>
          <p:cNvPr id="4" name="Slide Number Placeholder 3"/>
          <p:cNvSpPr>
            <a:spLocks noGrp="1"/>
          </p:cNvSpPr>
          <p:nvPr>
            <p:ph type="sldNum" sz="quarter" idx="10"/>
          </p:nvPr>
        </p:nvSpPr>
        <p:spPr/>
        <p:txBody>
          <a:bodyPr/>
          <a:lstStyle/>
          <a:p>
            <a:pPr>
              <a:defRPr/>
            </a:pPr>
            <a:fld id="{4620716F-A009-4657-BD91-CBEEFBA8BC52}" type="slidenum">
              <a:rPr lang="en-US" smtClean="0">
                <a:solidFill>
                  <a:srgbClr val="000000"/>
                </a:solidFill>
              </a:rPr>
              <a:pPr>
                <a:defRPr/>
              </a:pPr>
              <a:t>35</a:t>
            </a:fld>
            <a:endParaRPr lang="en-US">
              <a:solidFill>
                <a:srgbClr val="000000"/>
              </a:solidFill>
            </a:endParaRPr>
          </a:p>
        </p:txBody>
      </p:sp>
    </p:spTree>
    <p:extLst>
      <p:ext uri="{BB962C8B-B14F-4D97-AF65-F5344CB8AC3E}">
        <p14:creationId xmlns="" xmlns:p14="http://schemas.microsoft.com/office/powerpoint/2010/main" val="316413737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69987"/>
          </a:xfrm>
        </p:spPr>
        <p:txBody>
          <a:bodyPr>
            <a:noAutofit/>
          </a:bodyPr>
          <a:lstStyle/>
          <a:p>
            <a:r>
              <a:rPr lang="en-US" sz="3200" dirty="0" err="1" smtClean="0"/>
              <a:t>Pseudorandomization</a:t>
            </a:r>
            <a:r>
              <a:rPr lang="en-US" sz="3200" dirty="0" smtClean="0"/>
              <a:t>       </a:t>
            </a:r>
            <a:r>
              <a:rPr lang="en-US" sz="3200" dirty="0" err="1" smtClean="0"/>
              <a:t>Quasirandomization</a:t>
            </a:r>
            <a:endParaRPr lang="en-US" sz="3200" dirty="0"/>
          </a:p>
        </p:txBody>
      </p:sp>
      <p:sp>
        <p:nvSpPr>
          <p:cNvPr id="3" name="Content Placeholder 2"/>
          <p:cNvSpPr>
            <a:spLocks noGrp="1"/>
          </p:cNvSpPr>
          <p:nvPr>
            <p:ph idx="1"/>
          </p:nvPr>
        </p:nvSpPr>
        <p:spPr>
          <a:xfrm>
            <a:off x="457200" y="1600200"/>
            <a:ext cx="8229600" cy="4953000"/>
          </a:xfrm>
        </p:spPr>
        <p:txBody>
          <a:bodyPr>
            <a:normAutofit/>
          </a:bodyPr>
          <a:lstStyle/>
          <a:p>
            <a:pPr algn="l" rtl="0"/>
            <a:r>
              <a:rPr lang="en-US" dirty="0" smtClean="0"/>
              <a:t>Assignment according </a:t>
            </a:r>
            <a:r>
              <a:rPr lang="en-US" dirty="0"/>
              <a:t>to the </a:t>
            </a:r>
            <a:r>
              <a:rPr lang="en-US" dirty="0">
                <a:solidFill>
                  <a:srgbClr val="FF0000"/>
                </a:solidFill>
              </a:rPr>
              <a:t>order of </a:t>
            </a:r>
            <a:r>
              <a:rPr lang="en-US" dirty="0" smtClean="0">
                <a:solidFill>
                  <a:srgbClr val="FF0000"/>
                </a:solidFill>
              </a:rPr>
              <a:t>enrollment</a:t>
            </a:r>
            <a:endParaRPr lang="en-US" dirty="0" smtClean="0"/>
          </a:p>
          <a:p>
            <a:pPr algn="l" rtl="0"/>
            <a:endParaRPr lang="en-US" sz="2800" dirty="0"/>
          </a:p>
          <a:p>
            <a:pPr algn="l" rtl="0"/>
            <a:r>
              <a:rPr lang="en-US" dirty="0" smtClean="0"/>
              <a:t>Assignment according </a:t>
            </a:r>
            <a:r>
              <a:rPr lang="en-US" dirty="0"/>
              <a:t>to </a:t>
            </a:r>
            <a:r>
              <a:rPr lang="en-US" dirty="0">
                <a:solidFill>
                  <a:srgbClr val="FF0000"/>
                </a:solidFill>
              </a:rPr>
              <a:t>patient’s </a:t>
            </a:r>
            <a:r>
              <a:rPr lang="en-US" dirty="0" smtClean="0">
                <a:solidFill>
                  <a:srgbClr val="FF0000"/>
                </a:solidFill>
              </a:rPr>
              <a:t>initial</a:t>
            </a:r>
          </a:p>
          <a:p>
            <a:pPr algn="l" rtl="0"/>
            <a:endParaRPr lang="en-US" sz="2800" dirty="0">
              <a:solidFill>
                <a:srgbClr val="FF0000"/>
              </a:solidFill>
            </a:endParaRPr>
          </a:p>
          <a:p>
            <a:pPr algn="l" rtl="0"/>
            <a:r>
              <a:rPr lang="en-US" dirty="0" smtClean="0"/>
              <a:t>Assignment according </a:t>
            </a:r>
            <a:r>
              <a:rPr lang="en-US" dirty="0"/>
              <a:t>to </a:t>
            </a:r>
            <a:r>
              <a:rPr lang="en-US" dirty="0">
                <a:solidFill>
                  <a:srgbClr val="FF0000"/>
                </a:solidFill>
              </a:rPr>
              <a:t>patient’s</a:t>
            </a:r>
            <a:r>
              <a:rPr lang="en-US" dirty="0"/>
              <a:t> </a:t>
            </a:r>
            <a:r>
              <a:rPr lang="en-US" dirty="0" smtClean="0">
                <a:solidFill>
                  <a:srgbClr val="FF0000"/>
                </a:solidFill>
              </a:rPr>
              <a:t>birthday</a:t>
            </a:r>
          </a:p>
          <a:p>
            <a:pPr algn="l" rtl="0"/>
            <a:endParaRPr lang="en-US" sz="2800" dirty="0">
              <a:solidFill>
                <a:srgbClr val="FF0000"/>
              </a:solidFill>
            </a:endParaRPr>
          </a:p>
          <a:p>
            <a:pPr algn="l" rtl="0"/>
            <a:r>
              <a:rPr lang="en-US" dirty="0" smtClean="0"/>
              <a:t>Assignment according </a:t>
            </a:r>
            <a:r>
              <a:rPr lang="en-US" dirty="0"/>
              <a:t>to the </a:t>
            </a:r>
            <a:r>
              <a:rPr lang="en-US" dirty="0">
                <a:solidFill>
                  <a:srgbClr val="FF0000"/>
                </a:solidFill>
              </a:rPr>
              <a:t>dates of </a:t>
            </a:r>
            <a:r>
              <a:rPr lang="en-US" dirty="0" smtClean="0">
                <a:solidFill>
                  <a:srgbClr val="FF0000"/>
                </a:solidFill>
              </a:rPr>
              <a:t>enrollment</a:t>
            </a:r>
          </a:p>
          <a:p>
            <a:endParaRPr lang="en-US" sz="3600" dirty="0" smtClean="0"/>
          </a:p>
          <a:p>
            <a:pPr lvl="1">
              <a:buNone/>
            </a:pPr>
            <a:endParaRPr lang="en-US" sz="2400" dirty="0"/>
          </a:p>
          <a:p>
            <a:pPr lvl="1"/>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randomization</a:t>
            </a:r>
            <a:endParaRPr lang="en-US" dirty="0"/>
          </a:p>
        </p:txBody>
      </p:sp>
      <p:sp>
        <p:nvSpPr>
          <p:cNvPr id="3" name="Content Placeholder 2"/>
          <p:cNvSpPr>
            <a:spLocks noGrp="1"/>
          </p:cNvSpPr>
          <p:nvPr>
            <p:ph idx="1"/>
          </p:nvPr>
        </p:nvSpPr>
        <p:spPr/>
        <p:txBody>
          <a:bodyPr>
            <a:normAutofit lnSpcReduction="10000"/>
          </a:bodyPr>
          <a:lstStyle/>
          <a:p>
            <a:pPr algn="l" rtl="0"/>
            <a:r>
              <a:rPr lang="en-US" dirty="0" smtClean="0"/>
              <a:t>Unpredictability</a:t>
            </a:r>
            <a:endParaRPr lang="fa-IR" dirty="0" smtClean="0"/>
          </a:p>
          <a:p>
            <a:pPr algn="r"/>
            <a:r>
              <a:rPr lang="fa-IR" dirty="0" smtClean="0"/>
              <a:t>غیر قابل پیش بینی بودن</a:t>
            </a:r>
            <a:endParaRPr lang="en-US" dirty="0" smtClean="0"/>
          </a:p>
          <a:p>
            <a:pPr algn="l" rtl="0"/>
            <a:endParaRPr lang="en-US" dirty="0" smtClean="0"/>
          </a:p>
          <a:p>
            <a:pPr algn="l" rtl="0"/>
            <a:r>
              <a:rPr lang="en-US" dirty="0" smtClean="0"/>
              <a:t>Balance</a:t>
            </a:r>
            <a:endParaRPr lang="fa-IR" dirty="0" smtClean="0"/>
          </a:p>
          <a:p>
            <a:pPr algn="r"/>
            <a:r>
              <a:rPr lang="fa-IR" dirty="0" smtClean="0"/>
              <a:t>تعادل</a:t>
            </a:r>
            <a:endParaRPr lang="en-US" dirty="0" smtClean="0"/>
          </a:p>
          <a:p>
            <a:pPr algn="l" rtl="0"/>
            <a:endParaRPr lang="en-US" dirty="0" smtClean="0"/>
          </a:p>
          <a:p>
            <a:pPr algn="l" rtl="0"/>
            <a:r>
              <a:rPr lang="en-US" dirty="0" smtClean="0"/>
              <a:t>Simplicity</a:t>
            </a:r>
            <a:endParaRPr lang="fa-IR" dirty="0" smtClean="0"/>
          </a:p>
          <a:p>
            <a:pPr algn="r"/>
            <a:r>
              <a:rPr lang="fa-IR" dirty="0" smtClean="0"/>
              <a:t>سادگی</a:t>
            </a:r>
            <a:endParaRPr lang="en-US" dirty="0"/>
          </a:p>
        </p:txBody>
      </p:sp>
      <p:sp>
        <p:nvSpPr>
          <p:cNvPr id="4" name="Slide Number Placeholder 3"/>
          <p:cNvSpPr>
            <a:spLocks noGrp="1"/>
          </p:cNvSpPr>
          <p:nvPr>
            <p:ph type="sldNum" sz="quarter" idx="10"/>
          </p:nvPr>
        </p:nvSpPr>
        <p:spPr/>
        <p:txBody>
          <a:bodyPr/>
          <a:lstStyle/>
          <a:p>
            <a:pPr>
              <a:defRPr/>
            </a:pPr>
            <a:fld id="{4620716F-A009-4657-BD91-CBEEFBA8BC52}"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a:t>Complete randomization</a:t>
            </a:r>
            <a:br>
              <a:rPr lang="en-US" sz="4000"/>
            </a:br>
            <a:r>
              <a:rPr lang="en-US" sz="2800"/>
              <a:t>(Simple randomization)</a:t>
            </a:r>
          </a:p>
        </p:txBody>
      </p:sp>
      <p:graphicFrame>
        <p:nvGraphicFramePr>
          <p:cNvPr id="62467" name="Group 3"/>
          <p:cNvGraphicFramePr>
            <a:graphicFrameLocks noGrp="1"/>
          </p:cNvGraphicFramePr>
          <p:nvPr>
            <p:ph idx="1"/>
          </p:nvPr>
        </p:nvGraphicFramePr>
        <p:xfrm>
          <a:off x="1066798" y="2057400"/>
          <a:ext cx="7772402" cy="4572000"/>
        </p:xfrm>
        <a:graphic>
          <a:graphicData uri="http://schemas.openxmlformats.org/drawingml/2006/table">
            <a:tbl>
              <a:tblPr/>
              <a:tblGrid>
                <a:gridCol w="777538"/>
                <a:gridCol w="777537"/>
                <a:gridCol w="776051"/>
                <a:gridCol w="777538"/>
                <a:gridCol w="777537"/>
                <a:gridCol w="777538"/>
                <a:gridCol w="777537"/>
                <a:gridCol w="776051"/>
                <a:gridCol w="777538"/>
                <a:gridCol w="777537"/>
              </a:tblGrid>
              <a:tr h="4460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76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60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76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60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60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76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60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76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60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4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en-US" sz="40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a:r>
              <a:rPr lang="en-US" smtClean="0"/>
              <a:t>Blinding: Definition</a:t>
            </a:r>
            <a:endParaRPr lang="fa-IR" smtClean="0"/>
          </a:p>
        </p:txBody>
      </p:sp>
      <p:sp>
        <p:nvSpPr>
          <p:cNvPr id="46083" name="Content Placeholder 2"/>
          <p:cNvSpPr>
            <a:spLocks noGrp="1"/>
          </p:cNvSpPr>
          <p:nvPr>
            <p:ph idx="1"/>
          </p:nvPr>
        </p:nvSpPr>
        <p:spPr/>
        <p:txBody>
          <a:bodyPr/>
          <a:lstStyle/>
          <a:p>
            <a:pPr algn="just" rtl="0"/>
            <a:r>
              <a:rPr lang="en-US" altLang="zh-CN" sz="2400" dirty="0" smtClean="0">
                <a:solidFill>
                  <a:srgbClr val="FF0000"/>
                </a:solidFill>
                <a:ea typeface="SimSun" pitchFamily="2" charset="-122"/>
              </a:rPr>
              <a:t>Any attempt </a:t>
            </a:r>
            <a:r>
              <a:rPr lang="en-US" altLang="zh-CN" sz="2400" dirty="0" smtClean="0">
                <a:ea typeface="SimSun" pitchFamily="2" charset="-122"/>
              </a:rPr>
              <a:t>to make </a:t>
            </a:r>
            <a:r>
              <a:rPr lang="en-US" altLang="zh-CN" sz="2400" dirty="0" smtClean="0">
                <a:solidFill>
                  <a:srgbClr val="FF0000"/>
                </a:solidFill>
                <a:ea typeface="SimSun" pitchFamily="2" charset="-122"/>
              </a:rPr>
              <a:t>the various participants </a:t>
            </a:r>
            <a:r>
              <a:rPr lang="en-US" altLang="zh-CN" sz="2400" dirty="0" smtClean="0">
                <a:ea typeface="SimSun" pitchFamily="2" charset="-122"/>
              </a:rPr>
              <a:t>in a study unaware </a:t>
            </a:r>
            <a:r>
              <a:rPr lang="en-US" sz="2400" dirty="0" smtClean="0">
                <a:ea typeface="SimSun" pitchFamily="2" charset="-122"/>
              </a:rPr>
              <a:t>of </a:t>
            </a:r>
            <a:r>
              <a:rPr lang="en-US" sz="2400" dirty="0" smtClean="0">
                <a:solidFill>
                  <a:srgbClr val="FF0000"/>
                </a:solidFill>
                <a:ea typeface="SimSun" pitchFamily="2" charset="-122"/>
              </a:rPr>
              <a:t>the assigned treatment</a:t>
            </a:r>
            <a:r>
              <a:rPr lang="en-US" sz="2400" dirty="0" smtClean="0">
                <a:ea typeface="SimSun" pitchFamily="2" charset="-122"/>
              </a:rPr>
              <a:t>, so that they should not be influenced by their knowledge or preconception in their report, assessment, recording, analysis and interpretation. </a:t>
            </a:r>
            <a:endParaRPr lang="fa-IR" sz="2400" dirty="0" smtClean="0">
              <a:ea typeface="SimSun" pitchFamily="2" charset="-122"/>
            </a:endParaRPr>
          </a:p>
          <a:p>
            <a:pPr algn="just"/>
            <a:r>
              <a:rPr lang="fa-IR" sz="2400" dirty="0" smtClean="0">
                <a:ea typeface="SimSun" pitchFamily="2" charset="-122"/>
              </a:rPr>
              <a:t>تلاش هایی که برای بی خبر گذاشتن اجرا کنندگان و شرکت کنندگان در مطالعه انجام می شود با این هدف که قابلیت مقایسه گروه های مطالعه انجام می شود</a:t>
            </a:r>
            <a:endParaRPr lang="en-US" sz="2400" dirty="0" smtClean="0">
              <a:ea typeface="SimSun" pitchFamily="2" charset="-122"/>
            </a:endParaRPr>
          </a:p>
          <a:p>
            <a:endParaRPr lang="fa-IR" dirty="0" smtClean="0">
              <a:ea typeface="SimSun" pitchFamily="2" charset="-122"/>
            </a:endParaRPr>
          </a:p>
        </p:txBody>
      </p:sp>
      <p:sp>
        <p:nvSpPr>
          <p:cNvPr id="46084" name="Slide Number Placeholder 3"/>
          <p:cNvSpPr>
            <a:spLocks noGrp="1"/>
          </p:cNvSpPr>
          <p:nvPr>
            <p:ph type="sldNum" sz="quarter" idx="10"/>
          </p:nvPr>
        </p:nvSpPr>
        <p:spPr>
          <a:noFill/>
        </p:spPr>
        <p:txBody>
          <a:bodyPr/>
          <a:lstStyle/>
          <a:p>
            <a:fld id="{E4A2B571-AEB7-41FB-8022-9970B6A4EED9}" type="slidenum">
              <a:rPr lang="en-US" smtClean="0">
                <a:cs typeface="Arial" pitchFamily="34" charset="0"/>
              </a:rPr>
              <a:pPr/>
              <a:t>39</a:t>
            </a:fld>
            <a:endParaRPr lang="en-US" smtClean="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722313" y="2906713"/>
            <a:ext cx="7772400" cy="2274887"/>
          </a:xfrm>
        </p:spPr>
        <p:txBody>
          <a:bodyPr/>
          <a:lstStyle/>
          <a:p>
            <a:pPr eaLnBrk="1" hangingPunct="1">
              <a:lnSpc>
                <a:spcPct val="150000"/>
              </a:lnSpc>
            </a:pPr>
            <a:r>
              <a:rPr lang="fa-IR" altLang="en-US" smtClean="0"/>
              <a:t>عدم اضرار</a:t>
            </a:r>
          </a:p>
          <a:p>
            <a:pPr eaLnBrk="1" hangingPunct="1">
              <a:lnSpc>
                <a:spcPct val="150000"/>
              </a:lnSpc>
            </a:pPr>
            <a:r>
              <a:rPr lang="fa-IR" altLang="en-US" smtClean="0"/>
              <a:t>سود رساني</a:t>
            </a:r>
          </a:p>
          <a:p>
            <a:pPr eaLnBrk="1" hangingPunct="1">
              <a:lnSpc>
                <a:spcPct val="150000"/>
              </a:lnSpc>
            </a:pPr>
            <a:r>
              <a:rPr lang="fa-IR" altLang="en-US" smtClean="0"/>
              <a:t>عدالت</a:t>
            </a:r>
          </a:p>
          <a:p>
            <a:pPr eaLnBrk="1" hangingPunct="1">
              <a:lnSpc>
                <a:spcPct val="150000"/>
              </a:lnSpc>
            </a:pPr>
            <a:r>
              <a:rPr lang="fa-IR" altLang="en-US" smtClean="0"/>
              <a:t>احترام به استقلال فردي</a:t>
            </a:r>
            <a:endParaRPr lang="en-US" altLang="en-US" smtClean="0"/>
          </a:p>
        </p:txBody>
      </p:sp>
      <p:sp>
        <p:nvSpPr>
          <p:cNvPr id="22531" name="Rectangle 2"/>
          <p:cNvSpPr>
            <a:spLocks noGrp="1" noChangeArrowheads="1"/>
          </p:cNvSpPr>
          <p:nvPr>
            <p:ph type="title"/>
          </p:nvPr>
        </p:nvSpPr>
        <p:spPr>
          <a:xfrm>
            <a:off x="914400" y="685800"/>
            <a:ext cx="7772400" cy="1362075"/>
          </a:xfrm>
        </p:spPr>
        <p:txBody>
          <a:bodyPr/>
          <a:lstStyle/>
          <a:p>
            <a:pPr algn="r">
              <a:defRPr/>
            </a:pPr>
            <a:r>
              <a:rPr lang="fa-IR" altLang="en-US" sz="2800" dirty="0"/>
              <a:t>اصول اخلاق </a:t>
            </a:r>
            <a:r>
              <a:rPr lang="fa-IR" altLang="en-US" sz="2800" dirty="0" smtClean="0"/>
              <a:t>در مطالعات زيست-پزشکی</a:t>
            </a:r>
            <a:endParaRPr lang="en-US" altLang="en-US" sz="2800" dirty="0"/>
          </a:p>
        </p:txBody>
      </p:sp>
      <p:sp>
        <p:nvSpPr>
          <p:cNvPr id="2" name="Rectangle 1"/>
          <p:cNvSpPr/>
          <p:nvPr/>
        </p:nvSpPr>
        <p:spPr>
          <a:xfrm>
            <a:off x="762000" y="1676400"/>
            <a:ext cx="5867400" cy="3694113"/>
          </a:xfrm>
          <a:prstGeom prst="rect">
            <a:avLst/>
          </a:prstGeom>
        </p:spPr>
        <p:txBody>
          <a:bodyPr>
            <a:spAutoFit/>
          </a:bodyPr>
          <a:lstStyle/>
          <a:p>
            <a:pPr>
              <a:lnSpc>
                <a:spcPct val="150000"/>
              </a:lnSpc>
              <a:defRPr/>
            </a:pPr>
            <a:r>
              <a:rPr lang="en-US" sz="2600" b="0" dirty="0"/>
              <a:t>The four fundamental principles of ethics which are :</a:t>
            </a:r>
          </a:p>
          <a:p>
            <a:pPr marL="457200" indent="-457200">
              <a:lnSpc>
                <a:spcPct val="150000"/>
              </a:lnSpc>
              <a:buFont typeface="Arial" pitchFamily="34" charset="0"/>
              <a:buChar char="•"/>
              <a:defRPr/>
            </a:pPr>
            <a:r>
              <a:rPr lang="en-US" sz="2600" b="0" dirty="0"/>
              <a:t>non-maleficence, </a:t>
            </a:r>
          </a:p>
          <a:p>
            <a:pPr marL="457200" indent="-457200">
              <a:lnSpc>
                <a:spcPct val="150000"/>
              </a:lnSpc>
              <a:buFont typeface="Arial" pitchFamily="34" charset="0"/>
              <a:buChar char="•"/>
              <a:defRPr/>
            </a:pPr>
            <a:r>
              <a:rPr lang="en-US" sz="2600" b="0" dirty="0"/>
              <a:t>beneficence, </a:t>
            </a:r>
          </a:p>
          <a:p>
            <a:pPr marL="457200" indent="-457200">
              <a:lnSpc>
                <a:spcPct val="150000"/>
              </a:lnSpc>
              <a:buFont typeface="Arial" pitchFamily="34" charset="0"/>
              <a:buChar char="•"/>
              <a:defRPr/>
            </a:pPr>
            <a:r>
              <a:rPr lang="en-US" sz="2600" b="0" dirty="0"/>
              <a:t>autonomy,</a:t>
            </a:r>
          </a:p>
          <a:p>
            <a:pPr marL="457200" indent="-457200">
              <a:lnSpc>
                <a:spcPct val="150000"/>
              </a:lnSpc>
              <a:buFont typeface="Arial" pitchFamily="34" charset="0"/>
              <a:buChar char="•"/>
              <a:defRPr/>
            </a:pPr>
            <a:r>
              <a:rPr lang="en-US" sz="2600" b="0" dirty="0"/>
              <a:t>justice.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Trials of Today – Only One Standard</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smtClean="0"/>
              <a:t>Research must be </a:t>
            </a:r>
            <a:r>
              <a:rPr lang="en-US" dirty="0" smtClean="0">
                <a:solidFill>
                  <a:srgbClr val="FF0000"/>
                </a:solidFill>
              </a:rPr>
              <a:t>scientifically sound</a:t>
            </a:r>
            <a:r>
              <a:rPr lang="en-US" dirty="0" smtClean="0"/>
              <a:t>, follow basic ethical </a:t>
            </a:r>
            <a:r>
              <a:rPr lang="en-US" dirty="0" err="1" smtClean="0"/>
              <a:t>principl</a:t>
            </a:r>
            <a:r>
              <a:rPr lang="en-US" dirty="0" smtClean="0"/>
              <a:t> human research, and prove data are of high quality. </a:t>
            </a:r>
            <a:endParaRPr lang="fa-IR" dirty="0" smtClean="0"/>
          </a:p>
          <a:p>
            <a:pPr algn="r"/>
            <a:endParaRPr lang="fa-IR" dirty="0" smtClean="0"/>
          </a:p>
          <a:p>
            <a:pPr algn="r"/>
            <a:r>
              <a:rPr lang="fa-IR" dirty="0" smtClean="0"/>
              <a:t>هر پژوهشی باید هم از نظر علمی و هم از نظر اخلاقی استانداردها را رعایت کند</a:t>
            </a:r>
          </a:p>
          <a:p>
            <a:pPr algn="r">
              <a:buNone/>
            </a:pPr>
            <a:endParaRPr lang="fa-IR" dirty="0" smtClean="0"/>
          </a:p>
          <a:p>
            <a:pPr algn="r"/>
            <a:r>
              <a:rPr lang="fa-IR" dirty="0" smtClean="0"/>
              <a:t>یک مطالعه می تواند اخلاقی باشد اما از نظر علمی ضعیف باشد اما نمیتواند علمی باشد و استانداردهای اخلاقی را رعایت نکند</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xmlns="" val="2500361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0"/>
            <a:ext cx="8763000"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0818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0"/>
            <a:ext cx="8763000"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447800" y="5334000"/>
            <a:ext cx="1447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97158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defRPr/>
            </a:pPr>
            <a:r>
              <a:rPr lang="en-US" smtClean="0">
                <a:solidFill>
                  <a:srgbClr val="FF3300"/>
                </a:solidFill>
              </a:rPr>
              <a:t>GOOD CLINICAL PRACTICE (GCP)</a:t>
            </a:r>
          </a:p>
        </p:txBody>
      </p:sp>
      <p:sp>
        <p:nvSpPr>
          <p:cNvPr id="3075" name="Rectangle 3"/>
          <p:cNvSpPr>
            <a:spLocks noGrp="1" noChangeArrowheads="1"/>
          </p:cNvSpPr>
          <p:nvPr>
            <p:ph idx="1"/>
          </p:nvPr>
        </p:nvSpPr>
        <p:spPr>
          <a:xfrm>
            <a:off x="90921" y="1820896"/>
            <a:ext cx="8895773" cy="4427504"/>
          </a:xfrm>
        </p:spPr>
        <p:txBody>
          <a:bodyPr>
            <a:normAutofit/>
          </a:bodyPr>
          <a:lstStyle/>
          <a:p>
            <a:pPr algn="l" rtl="0">
              <a:lnSpc>
                <a:spcPct val="110000"/>
              </a:lnSpc>
              <a:buFontTx/>
              <a:buNone/>
            </a:pPr>
            <a:r>
              <a:rPr lang="en-US" dirty="0" smtClean="0"/>
              <a:t>  An international scientific and ethical standard for the design, conduct, performance, monitoring, auditing, recording, analyses, and reporting of clinical trials on human subjects that provides assurance that </a:t>
            </a:r>
          </a:p>
          <a:p>
            <a:pPr lvl="1" algn="l" rtl="0">
              <a:lnSpc>
                <a:spcPct val="110000"/>
              </a:lnSpc>
            </a:pPr>
            <a:r>
              <a:rPr lang="en-US" dirty="0" smtClean="0"/>
              <a:t>the data and reported results are credible and accurate, </a:t>
            </a:r>
          </a:p>
          <a:p>
            <a:pPr lvl="1" algn="l" rtl="0">
              <a:lnSpc>
                <a:spcPct val="110000"/>
              </a:lnSpc>
            </a:pPr>
            <a:r>
              <a:rPr lang="en-US" dirty="0" smtClean="0"/>
              <a:t>the rights, integrity, and confidentiality of trial subjects are protected.</a:t>
            </a:r>
          </a:p>
        </p:txBody>
      </p:sp>
    </p:spTree>
    <p:extLst>
      <p:ext uri="{BB962C8B-B14F-4D97-AF65-F5344CB8AC3E}">
        <p14:creationId xmlns:p14="http://schemas.microsoft.com/office/powerpoint/2010/main" xmlns="" val="10260840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714348" y="1928802"/>
            <a:ext cx="8001056" cy="1107996"/>
          </a:xfrm>
          <a:prstGeom prst="rect">
            <a:avLst/>
          </a:prstGeom>
          <a:noFill/>
          <a:ln w="9525">
            <a:noFill/>
            <a:miter lim="800000"/>
            <a:headEnd/>
            <a:tailEnd/>
          </a:ln>
          <a:effectLst/>
        </p:spPr>
        <p:txBody>
          <a:bodyPr wrap="square">
            <a:spAutoFit/>
          </a:bodyPr>
          <a:lstStyle/>
          <a:p>
            <a:pPr algn="l">
              <a:buFontTx/>
              <a:buChar char="•"/>
              <a:defRPr/>
            </a:pPr>
            <a:r>
              <a:rPr kumimoji="1" lang="th-TH" sz="3600" dirty="0" smtClean="0">
                <a:solidFill>
                  <a:schemeClr val="tx1"/>
                </a:solidFill>
                <a:latin typeface="Times New Roman" pitchFamily="26" charset="0"/>
              </a:rPr>
              <a:t>  Scientifically Sound</a:t>
            </a:r>
            <a:r>
              <a:rPr kumimoji="1" lang="en-US" sz="3600" dirty="0" smtClean="0">
                <a:solidFill>
                  <a:schemeClr val="tx1"/>
                </a:solidFill>
                <a:latin typeface="Times New Roman" pitchFamily="26" charset="0"/>
              </a:rPr>
              <a:t> information</a:t>
            </a:r>
            <a:endParaRPr kumimoji="1" lang="fa-IR" sz="3600" dirty="0" smtClean="0">
              <a:solidFill>
                <a:schemeClr val="tx1"/>
              </a:solidFill>
              <a:latin typeface="Times New Roman" pitchFamily="26" charset="0"/>
            </a:endParaRPr>
          </a:p>
          <a:p>
            <a:pPr algn="r" rtl="1">
              <a:buFontTx/>
              <a:buChar char="•"/>
              <a:defRPr/>
            </a:pPr>
            <a:r>
              <a:rPr kumimoji="1" lang="fa-IR" sz="3000" dirty="0" smtClean="0">
                <a:latin typeface="Times New Roman" pitchFamily="26" charset="0"/>
              </a:rPr>
              <a:t>اطلاعات علمی درست باشد</a:t>
            </a:r>
            <a:r>
              <a:rPr kumimoji="1" lang="en-US" sz="3000" dirty="0" smtClean="0">
                <a:solidFill>
                  <a:schemeClr val="tx1"/>
                </a:solidFill>
                <a:latin typeface="Times New Roman" pitchFamily="26" charset="0"/>
              </a:rPr>
              <a:t> </a:t>
            </a:r>
            <a:endParaRPr kumimoji="1" lang="th-TH" sz="3000" dirty="0">
              <a:solidFill>
                <a:schemeClr val="accent2"/>
              </a:solidFill>
              <a:latin typeface="Times New Roman" pitchFamily="26" charset="0"/>
            </a:endParaRPr>
          </a:p>
        </p:txBody>
      </p:sp>
      <p:sp>
        <p:nvSpPr>
          <p:cNvPr id="239619" name="Text Box 3"/>
          <p:cNvSpPr txBox="1">
            <a:spLocks noChangeArrowheads="1"/>
          </p:cNvSpPr>
          <p:nvPr/>
        </p:nvSpPr>
        <p:spPr bwMode="auto">
          <a:xfrm>
            <a:off x="762000" y="2972559"/>
            <a:ext cx="7953404" cy="1107996"/>
          </a:xfrm>
          <a:prstGeom prst="rect">
            <a:avLst/>
          </a:prstGeom>
          <a:noFill/>
          <a:ln w="9525">
            <a:noFill/>
            <a:miter lim="800000"/>
            <a:headEnd/>
            <a:tailEnd/>
          </a:ln>
          <a:effectLst/>
        </p:spPr>
        <p:txBody>
          <a:bodyPr wrap="square">
            <a:spAutoFit/>
          </a:bodyPr>
          <a:lstStyle/>
          <a:p>
            <a:pPr algn="l">
              <a:buFontTx/>
              <a:buChar char="•"/>
              <a:defRPr/>
            </a:pPr>
            <a:r>
              <a:rPr kumimoji="1" lang="th-TH" sz="3600" dirty="0">
                <a:solidFill>
                  <a:schemeClr val="tx1"/>
                </a:solidFill>
                <a:effectLst>
                  <a:outerShdw blurRad="38100" dist="38100" dir="2700000" algn="tl">
                    <a:srgbClr val="000000"/>
                  </a:outerShdw>
                </a:effectLst>
                <a:latin typeface="Times New Roman" pitchFamily="26" charset="0"/>
              </a:rPr>
              <a:t>  </a:t>
            </a:r>
            <a:r>
              <a:rPr kumimoji="1" lang="th-TH" sz="3600" dirty="0">
                <a:solidFill>
                  <a:schemeClr val="tx1"/>
                </a:solidFill>
                <a:latin typeface="Times New Roman" pitchFamily="26" charset="0"/>
              </a:rPr>
              <a:t>Present in a clear and detailed </a:t>
            </a:r>
            <a:r>
              <a:rPr kumimoji="1" lang="th-TH" sz="3600" dirty="0" smtClean="0">
                <a:solidFill>
                  <a:schemeClr val="tx1"/>
                </a:solidFill>
                <a:latin typeface="Times New Roman" pitchFamily="26" charset="0"/>
              </a:rPr>
              <a:t>protocol</a:t>
            </a:r>
            <a:endParaRPr kumimoji="1" lang="fa-IR" sz="3600" dirty="0" smtClean="0">
              <a:solidFill>
                <a:schemeClr val="tx1"/>
              </a:solidFill>
              <a:latin typeface="Times New Roman" pitchFamily="26" charset="0"/>
            </a:endParaRPr>
          </a:p>
          <a:p>
            <a:pPr algn="r" rtl="1">
              <a:buFontTx/>
              <a:buChar char="•"/>
              <a:defRPr/>
            </a:pPr>
            <a:r>
              <a:rPr kumimoji="1" lang="fa-IR" sz="3000" dirty="0" smtClean="0">
                <a:solidFill>
                  <a:schemeClr val="accent2"/>
                </a:solidFill>
                <a:latin typeface="Times New Roman" pitchFamily="26" charset="0"/>
              </a:rPr>
              <a:t>مطالعه پروتکل با جزئیات علمی داشته باشد</a:t>
            </a:r>
            <a:endParaRPr kumimoji="1" lang="th-TH" sz="3000" dirty="0">
              <a:solidFill>
                <a:schemeClr val="accent2"/>
              </a:solidFill>
              <a:latin typeface="Book Antiqua" pitchFamily="26" charset="0"/>
            </a:endParaRPr>
          </a:p>
        </p:txBody>
      </p:sp>
      <p:sp>
        <p:nvSpPr>
          <p:cNvPr id="239620" name="Text Box 4"/>
          <p:cNvSpPr txBox="1">
            <a:spLocks noChangeArrowheads="1"/>
          </p:cNvSpPr>
          <p:nvPr/>
        </p:nvSpPr>
        <p:spPr bwMode="auto">
          <a:xfrm>
            <a:off x="642910" y="4572008"/>
            <a:ext cx="8077489" cy="1661993"/>
          </a:xfrm>
          <a:prstGeom prst="rect">
            <a:avLst/>
          </a:prstGeom>
          <a:noFill/>
          <a:ln w="9525">
            <a:noFill/>
            <a:miter lim="800000"/>
            <a:headEnd/>
            <a:tailEnd/>
          </a:ln>
          <a:effectLst/>
        </p:spPr>
        <p:txBody>
          <a:bodyPr>
            <a:spAutoFit/>
          </a:bodyPr>
          <a:lstStyle/>
          <a:p>
            <a:pPr algn="l">
              <a:buFontTx/>
              <a:buChar char="•"/>
              <a:defRPr/>
            </a:pPr>
            <a:r>
              <a:rPr kumimoji="1" lang="th-TH" sz="3600" dirty="0">
                <a:solidFill>
                  <a:schemeClr val="tx1"/>
                </a:solidFill>
                <a:effectLst>
                  <a:outerShdw blurRad="38100" dist="38100" dir="2700000" algn="tl">
                    <a:srgbClr val="000000"/>
                  </a:outerShdw>
                </a:effectLst>
                <a:latin typeface="Times New Roman" pitchFamily="26" charset="0"/>
              </a:rPr>
              <a:t>  </a:t>
            </a:r>
            <a:r>
              <a:rPr kumimoji="1" lang="th-TH" sz="3600" dirty="0">
                <a:solidFill>
                  <a:schemeClr val="tx1"/>
                </a:solidFill>
                <a:latin typeface="Times New Roman" pitchFamily="26" charset="0"/>
              </a:rPr>
              <a:t>Conduct in compliance with IEC/IRB   </a:t>
            </a:r>
          </a:p>
          <a:p>
            <a:pPr algn="l">
              <a:defRPr/>
            </a:pPr>
            <a:r>
              <a:rPr kumimoji="1" lang="th-TH" sz="3600" dirty="0">
                <a:solidFill>
                  <a:schemeClr val="tx1"/>
                </a:solidFill>
                <a:latin typeface="Times New Roman" pitchFamily="26" charset="0"/>
              </a:rPr>
              <a:t>   approval </a:t>
            </a:r>
            <a:r>
              <a:rPr kumimoji="1" lang="th-TH" sz="3600" dirty="0" smtClean="0">
                <a:solidFill>
                  <a:schemeClr val="tx1"/>
                </a:solidFill>
                <a:latin typeface="Times New Roman" pitchFamily="26" charset="0"/>
              </a:rPr>
              <a:t>protocol</a:t>
            </a:r>
            <a:endParaRPr kumimoji="1" lang="fa-IR" sz="3600" dirty="0" smtClean="0">
              <a:solidFill>
                <a:schemeClr val="tx1"/>
              </a:solidFill>
              <a:latin typeface="Times New Roman" pitchFamily="26" charset="0"/>
            </a:endParaRPr>
          </a:p>
          <a:p>
            <a:pPr algn="r" rtl="1">
              <a:defRPr/>
            </a:pPr>
            <a:r>
              <a:rPr kumimoji="1" lang="fa-IR" sz="3000" dirty="0" smtClean="0">
                <a:latin typeface="Times New Roman" pitchFamily="26" charset="0"/>
              </a:rPr>
              <a:t>اصول کمیته اخلاق و پروتکل تصویب شده را دنبال کند</a:t>
            </a:r>
            <a:endParaRPr kumimoji="1" lang="th-TH" sz="3000" dirty="0">
              <a:solidFill>
                <a:schemeClr val="accent2"/>
              </a:solidFill>
              <a:latin typeface="Book Antiqua" pitchFamily="26" charset="0"/>
            </a:endParaRPr>
          </a:p>
        </p:txBody>
      </p:sp>
      <p:sp>
        <p:nvSpPr>
          <p:cNvPr id="239621" name="Text Box 5"/>
          <p:cNvSpPr txBox="1">
            <a:spLocks noChangeArrowheads="1"/>
          </p:cNvSpPr>
          <p:nvPr/>
        </p:nvSpPr>
        <p:spPr bwMode="auto">
          <a:xfrm>
            <a:off x="1905000" y="533400"/>
            <a:ext cx="6846746" cy="1015663"/>
          </a:xfrm>
          <a:prstGeom prst="rect">
            <a:avLst/>
          </a:prstGeom>
          <a:solidFill>
            <a:schemeClr val="bg1"/>
          </a:solidFill>
          <a:ln w="9525">
            <a:solidFill>
              <a:schemeClr val="hlink"/>
            </a:solidFill>
            <a:miter lim="800000"/>
            <a:headEnd/>
            <a:tailEnd/>
          </a:ln>
          <a:effectLst/>
        </p:spPr>
        <p:txBody>
          <a:bodyPr wrap="none">
            <a:spAutoFit/>
          </a:bodyPr>
          <a:lstStyle/>
          <a:p>
            <a:pPr algn="ctr">
              <a:defRPr/>
            </a:pPr>
            <a:r>
              <a:rPr kumimoji="1" lang="th-TH" sz="3000" dirty="0">
                <a:latin typeface="Times New Roman" pitchFamily="26" charset="0"/>
              </a:rPr>
              <a:t>Protection of Trial </a:t>
            </a:r>
            <a:r>
              <a:rPr kumimoji="1" lang="th-TH" sz="3000" dirty="0" smtClean="0">
                <a:latin typeface="Times New Roman" pitchFamily="26" charset="0"/>
              </a:rPr>
              <a:t>Subjects</a:t>
            </a:r>
            <a:endParaRPr kumimoji="1" lang="fa-IR" sz="3000" dirty="0" smtClean="0">
              <a:latin typeface="Times New Roman" pitchFamily="26" charset="0"/>
            </a:endParaRPr>
          </a:p>
          <a:p>
            <a:pPr algn="ctr">
              <a:defRPr/>
            </a:pPr>
            <a:r>
              <a:rPr kumimoji="1" lang="fa-IR" sz="3000" dirty="0" smtClean="0">
                <a:latin typeface="Times New Roman" pitchFamily="26" charset="0"/>
              </a:rPr>
              <a:t>اصول حفاظت از شرکت کنندگان در کارآزمایی بالینی</a:t>
            </a:r>
            <a:endParaRPr kumimoji="1" lang="th-TH" sz="3000" dirty="0">
              <a:latin typeface="Calligraph421 BT" pitchFamily="66" charset="0"/>
            </a:endParaRPr>
          </a:p>
        </p:txBody>
      </p:sp>
    </p:spTree>
    <p:extLst>
      <p:ext uri="{BB962C8B-B14F-4D97-AF65-F5344CB8AC3E}">
        <p14:creationId xmlns:p14="http://schemas.microsoft.com/office/powerpoint/2010/main" xmlns="" val="3416716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09600" y="228600"/>
            <a:ext cx="8153400" cy="990600"/>
          </a:xfrm>
        </p:spPr>
        <p:txBody>
          <a:bodyPr/>
          <a:lstStyle/>
          <a:p>
            <a:pPr algn="r" eaLnBrk="1" hangingPunct="1"/>
            <a:r>
              <a:rPr lang="fa-IR" altLang="en-US" sz="2800" dirty="0" smtClean="0"/>
              <a:t>موارد مهم اخلاقی در اجرای کارآزمایی بالینی</a:t>
            </a:r>
            <a:endParaRPr lang="en-US" altLang="en-US" sz="2800" dirty="0" smtClean="0"/>
          </a:p>
        </p:txBody>
      </p:sp>
      <p:sp>
        <p:nvSpPr>
          <p:cNvPr id="30723"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6627" name="Rectangle 3"/>
          <p:cNvSpPr>
            <a:spLocks noGrp="1"/>
          </p:cNvSpPr>
          <p:nvPr>
            <p:ph sz="quarter" idx="1"/>
          </p:nvPr>
        </p:nvSpPr>
        <p:spPr>
          <a:xfrm>
            <a:off x="457200" y="1676400"/>
            <a:ext cx="8229600" cy="4495800"/>
          </a:xfrm>
        </p:spPr>
        <p:txBody>
          <a:bodyPr>
            <a:normAutofit fontScale="77500" lnSpcReduction="20000"/>
          </a:bodyPr>
          <a:lstStyle/>
          <a:p>
            <a:pPr marL="609600" indent="-609600" algn="r" rtl="1" eaLnBrk="1" hangingPunct="1">
              <a:lnSpc>
                <a:spcPct val="150000"/>
              </a:lnSpc>
              <a:buFont typeface="Wingdings" pitchFamily="2" charset="2"/>
              <a:buAutoNum type="arabicPeriod"/>
              <a:defRPr/>
            </a:pPr>
            <a:endParaRPr lang="fa-IR" altLang="en-US" dirty="0" smtClean="0"/>
          </a:p>
          <a:p>
            <a:pPr marL="609600" indent="-609600">
              <a:buFont typeface="Wingdings" pitchFamily="2" charset="2"/>
              <a:buAutoNum type="arabicPeriod"/>
              <a:defRPr/>
            </a:pPr>
            <a:r>
              <a:rPr lang="fa-IR" altLang="en-US" dirty="0" smtClean="0"/>
              <a:t>توجیه مطالعه، </a:t>
            </a:r>
            <a:r>
              <a:rPr lang="ar-SA" altLang="en-US" dirty="0" smtClean="0"/>
              <a:t>درمانهايي که در اين کارآزمايي وجود دارد و اينکه </a:t>
            </a:r>
            <a:r>
              <a:rPr lang="ar-SA" altLang="en-US" dirty="0" smtClean="0">
                <a:solidFill>
                  <a:srgbClr val="FF0000"/>
                </a:solidFill>
              </a:rPr>
              <a:t>افراد به طور تصادفي </a:t>
            </a:r>
            <a:r>
              <a:rPr lang="ar-SA" altLang="en-US" dirty="0" smtClean="0"/>
              <a:t>به هر يک از گروههاي درماني ممکن است وارد ميشوند.</a:t>
            </a:r>
            <a:r>
              <a:rPr lang="fa-IR" altLang="en-US" dirty="0" smtClean="0"/>
              <a:t>و اهداف مطالعه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فرم رضایت آگاهانه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تاییدیه اخلاق</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اعلام تعارض منافع</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ثبت پروتکل مطالعه</a:t>
            </a:r>
          </a:p>
          <a:p>
            <a:pPr marL="609600" indent="-609600" algn="r" rtl="1" eaLnBrk="1" hangingPunct="1">
              <a:lnSpc>
                <a:spcPct val="150000"/>
              </a:lnSpc>
              <a:buFont typeface="Wingdings" pitchFamily="2" charset="2"/>
              <a:buAutoNum type="arabicPeriod"/>
              <a:defRPr/>
            </a:pPr>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ox(out)">
                                      <p:cBhvr>
                                        <p:cTn id="7" dur="10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box(out)">
                                      <p:cBhvr>
                                        <p:cTn id="12" dur="1000"/>
                                        <p:tgtEl>
                                          <p:spTgt spid="2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animEffect transition="in" filter="box(out)">
                                      <p:cBhvr>
                                        <p:cTn id="17" dur="1000"/>
                                        <p:tgtEl>
                                          <p:spTgt spid="266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6627">
                                            <p:txEl>
                                              <p:pRg st="7" end="7"/>
                                            </p:txEl>
                                          </p:spTgt>
                                        </p:tgtEl>
                                        <p:attrNameLst>
                                          <p:attrName>style.visibility</p:attrName>
                                        </p:attrNameLst>
                                      </p:cBhvr>
                                      <p:to>
                                        <p:strVal val="visible"/>
                                      </p:to>
                                    </p:set>
                                    <p:animEffect transition="in" filter="box(out)">
                                      <p:cBhvr>
                                        <p:cTn id="22" dur="1000"/>
                                        <p:tgtEl>
                                          <p:spTgt spid="266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animEffect transition="in" filter="box(out)">
                                      <p:cBhvr>
                                        <p:cTn id="27" dur="10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09600" y="228600"/>
            <a:ext cx="8153400" cy="990600"/>
          </a:xfrm>
        </p:spPr>
        <p:txBody>
          <a:bodyPr/>
          <a:lstStyle/>
          <a:p>
            <a:pPr algn="r" eaLnBrk="1" hangingPunct="1"/>
            <a:r>
              <a:rPr lang="fa-IR" altLang="en-US" sz="2800" dirty="0" smtClean="0"/>
              <a:t>موارد مهم اخلاقی در اجرای کارآزمایی بالینی</a:t>
            </a:r>
            <a:endParaRPr lang="en-US" altLang="en-US" sz="2800" dirty="0" smtClean="0"/>
          </a:p>
        </p:txBody>
      </p:sp>
      <p:sp>
        <p:nvSpPr>
          <p:cNvPr id="30723"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6627" name="Rectangle 3"/>
          <p:cNvSpPr>
            <a:spLocks noGrp="1"/>
          </p:cNvSpPr>
          <p:nvPr>
            <p:ph sz="quarter" idx="1"/>
          </p:nvPr>
        </p:nvSpPr>
        <p:spPr>
          <a:xfrm>
            <a:off x="457200" y="1676400"/>
            <a:ext cx="8229600" cy="4495800"/>
          </a:xfrm>
        </p:spPr>
        <p:txBody>
          <a:bodyPr>
            <a:normAutofit fontScale="77500" lnSpcReduction="20000"/>
          </a:bodyPr>
          <a:lstStyle/>
          <a:p>
            <a:pPr marL="609600" indent="-609600" algn="r" rtl="1" eaLnBrk="1" hangingPunct="1">
              <a:lnSpc>
                <a:spcPct val="150000"/>
              </a:lnSpc>
              <a:buFont typeface="Wingdings" pitchFamily="2" charset="2"/>
              <a:buAutoNum type="arabicPeriod"/>
              <a:defRPr/>
            </a:pPr>
            <a:endParaRPr lang="fa-IR" altLang="en-US" dirty="0" smtClean="0"/>
          </a:p>
          <a:p>
            <a:pPr marL="609600" indent="-609600">
              <a:buFont typeface="Wingdings" pitchFamily="2" charset="2"/>
              <a:buAutoNum type="arabicPeriod"/>
              <a:defRPr/>
            </a:pPr>
            <a:r>
              <a:rPr lang="fa-IR" altLang="en-US" dirty="0" smtClean="0"/>
              <a:t>توجیه مطالعه، </a:t>
            </a:r>
            <a:r>
              <a:rPr lang="ar-SA" altLang="en-US" dirty="0" smtClean="0"/>
              <a:t>درمانهايي که در اين کارآزمايي وجود دارد و اينکه </a:t>
            </a:r>
            <a:r>
              <a:rPr lang="ar-SA" altLang="en-US" dirty="0" smtClean="0">
                <a:solidFill>
                  <a:srgbClr val="FF0000"/>
                </a:solidFill>
              </a:rPr>
              <a:t>افراد به طور تصادفي </a:t>
            </a:r>
            <a:r>
              <a:rPr lang="ar-SA" altLang="en-US" dirty="0" smtClean="0"/>
              <a:t>به هر يک از گروههاي درماني ممکن است وارد ميشوند.</a:t>
            </a:r>
            <a:r>
              <a:rPr lang="fa-IR" altLang="en-US" dirty="0" smtClean="0"/>
              <a:t>و اهداف مطالعه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فرم رضایت آگاهانه</a:t>
            </a:r>
          </a:p>
          <a:p>
            <a:pPr marL="609600" indent="-609600" algn="r" rtl="1" eaLnBrk="1" hangingPunct="1">
              <a:lnSpc>
                <a:spcPct val="150000"/>
              </a:lnSpc>
              <a:buFont typeface="Wingdings" pitchFamily="2" charset="2"/>
              <a:buAutoNum type="arabicPeriod"/>
              <a:defRPr/>
            </a:pPr>
            <a:endParaRPr lang="fa-IR" altLang="en-US" dirty="0" smtClean="0">
              <a:solidFill>
                <a:schemeClr val="bg1">
                  <a:lumMod val="65000"/>
                </a:schemeClr>
              </a:solidFill>
            </a:endParaRPr>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تاییدیه اخلاق</a:t>
            </a:r>
          </a:p>
          <a:p>
            <a:pPr marL="609600" indent="-609600" algn="r" rtl="1" eaLnBrk="1" hangingPunct="1">
              <a:lnSpc>
                <a:spcPct val="150000"/>
              </a:lnSpc>
              <a:buFont typeface="Wingdings" pitchFamily="2" charset="2"/>
              <a:buAutoNum type="arabicPeriod"/>
              <a:defRPr/>
            </a:pPr>
            <a:endParaRPr lang="fa-IR" altLang="en-US" dirty="0" smtClean="0">
              <a:solidFill>
                <a:schemeClr val="bg1">
                  <a:lumMod val="65000"/>
                </a:schemeClr>
              </a:solidFill>
            </a:endParaRPr>
          </a:p>
          <a:p>
            <a:pPr marL="609600" indent="-609600">
              <a:buFont typeface="Wingdings" pitchFamily="2" charset="2"/>
              <a:buAutoNum type="arabicPeriod"/>
              <a:defRPr/>
            </a:pPr>
            <a:r>
              <a:rPr lang="fa-IR" altLang="en-US" dirty="0" smtClean="0">
                <a:solidFill>
                  <a:schemeClr val="bg1">
                    <a:lumMod val="65000"/>
                  </a:schemeClr>
                </a:solidFill>
              </a:rPr>
              <a:t>اعلام تعارض منافع</a:t>
            </a:r>
          </a:p>
          <a:p>
            <a:pPr marL="609600" indent="-609600" algn="r" rtl="1" eaLnBrk="1" hangingPunct="1">
              <a:lnSpc>
                <a:spcPct val="150000"/>
              </a:lnSpc>
              <a:buFont typeface="Wingdings" pitchFamily="2" charset="2"/>
              <a:buAutoNum type="arabicPeriod"/>
              <a:defRPr/>
            </a:pPr>
            <a:endParaRPr lang="fa-IR" altLang="en-US" dirty="0" smtClean="0">
              <a:solidFill>
                <a:schemeClr val="bg1">
                  <a:lumMod val="65000"/>
                </a:schemeClr>
              </a:solidFill>
            </a:endParaRPr>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ثبت پروتکل مطالعه</a:t>
            </a:r>
          </a:p>
          <a:p>
            <a:pPr marL="609600" indent="-609600" algn="r" rtl="1" eaLnBrk="1" hangingPunct="1">
              <a:lnSpc>
                <a:spcPct val="150000"/>
              </a:lnSpc>
              <a:buFont typeface="Wingdings" pitchFamily="2" charset="2"/>
              <a:buAutoNum type="arabicPeriod"/>
              <a:defRPr/>
            </a:pPr>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ox(out)">
                                      <p:cBhvr>
                                        <p:cTn id="7" dur="10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box(out)">
                                      <p:cBhvr>
                                        <p:cTn id="12" dur="1000"/>
                                        <p:tgtEl>
                                          <p:spTgt spid="2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animEffect transition="in" filter="box(out)">
                                      <p:cBhvr>
                                        <p:cTn id="17" dur="1000"/>
                                        <p:tgtEl>
                                          <p:spTgt spid="266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6627">
                                            <p:txEl>
                                              <p:pRg st="7" end="7"/>
                                            </p:txEl>
                                          </p:spTgt>
                                        </p:tgtEl>
                                        <p:attrNameLst>
                                          <p:attrName>style.visibility</p:attrName>
                                        </p:attrNameLst>
                                      </p:cBhvr>
                                      <p:to>
                                        <p:strVal val="visible"/>
                                      </p:to>
                                    </p:set>
                                    <p:animEffect transition="in" filter="box(out)">
                                      <p:cBhvr>
                                        <p:cTn id="22" dur="1000"/>
                                        <p:tgtEl>
                                          <p:spTgt spid="266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animEffect transition="in" filter="box(out)">
                                      <p:cBhvr>
                                        <p:cTn id="27" dur="10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equipoise</a:t>
            </a:r>
            <a:endParaRPr lang="en-US" dirty="0"/>
          </a:p>
        </p:txBody>
      </p:sp>
      <p:sp>
        <p:nvSpPr>
          <p:cNvPr id="3" name="Content Placeholder 2"/>
          <p:cNvSpPr>
            <a:spLocks noGrp="1"/>
          </p:cNvSpPr>
          <p:nvPr>
            <p:ph idx="1"/>
          </p:nvPr>
        </p:nvSpPr>
        <p:spPr/>
        <p:txBody>
          <a:bodyPr/>
          <a:lstStyle/>
          <a:p>
            <a:pPr algn="l" rtl="0"/>
            <a:r>
              <a:rPr lang="en-US" dirty="0" smtClean="0"/>
              <a:t>The assumption that there is not one  'better' intervention present (for either the control or experimental group) during the design of a randomized controlled trial (RCT). A true state of equipoise exists when one has no good basis for a choice between two or more care options.</a:t>
            </a:r>
          </a:p>
          <a:p>
            <a:pPr algn="r"/>
            <a:r>
              <a:rPr lang="fa-IR" dirty="0" smtClean="0"/>
              <a:t>هنگامی که هیچ دلیل علمی برای برتری یک درمان بر درمان دیگر (شامل درمان موجود یا عدم درمان) وجود ندارد تنها شرایطی است که اجرای مطالعه کارآزمایی بالینی توجیه دارد.</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B6996-11AE-48ED-A39D-FEA3983653EC}"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09600" y="228600"/>
            <a:ext cx="8153400" cy="990600"/>
          </a:xfrm>
        </p:spPr>
        <p:txBody>
          <a:bodyPr/>
          <a:lstStyle/>
          <a:p>
            <a:pPr algn="r" eaLnBrk="1" hangingPunct="1"/>
            <a:r>
              <a:rPr lang="fa-IR" altLang="en-US" sz="2800" dirty="0" smtClean="0"/>
              <a:t>موارد مهم اخلاقی در اجرای کارآزمایی بالینی</a:t>
            </a:r>
            <a:endParaRPr lang="en-US" altLang="en-US" sz="2800" dirty="0" smtClean="0"/>
          </a:p>
        </p:txBody>
      </p:sp>
      <p:sp>
        <p:nvSpPr>
          <p:cNvPr id="30723"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6627" name="Rectangle 3"/>
          <p:cNvSpPr>
            <a:spLocks noGrp="1"/>
          </p:cNvSpPr>
          <p:nvPr>
            <p:ph sz="quarter" idx="1"/>
          </p:nvPr>
        </p:nvSpPr>
        <p:spPr>
          <a:xfrm>
            <a:off x="457200" y="1676400"/>
            <a:ext cx="8229600" cy="4495800"/>
          </a:xfrm>
        </p:spPr>
        <p:txBody>
          <a:bodyPr>
            <a:normAutofit fontScale="77500" lnSpcReduction="20000"/>
          </a:bodyPr>
          <a:lstStyle/>
          <a:p>
            <a:pPr marL="609600" indent="-609600" algn="r" rtl="1" eaLnBrk="1" hangingPunct="1">
              <a:lnSpc>
                <a:spcPct val="150000"/>
              </a:lnSpc>
              <a:buFont typeface="Wingdings" pitchFamily="2" charset="2"/>
              <a:buAutoNum type="arabicPeriod"/>
              <a:defRPr/>
            </a:pPr>
            <a:endParaRPr lang="fa-IR" altLang="en-US" dirty="0" smtClean="0"/>
          </a:p>
          <a:p>
            <a:pPr marL="609600" indent="-609600">
              <a:buFont typeface="Wingdings" pitchFamily="2" charset="2"/>
              <a:buAutoNum type="arabicPeriod"/>
              <a:defRPr/>
            </a:pPr>
            <a:r>
              <a:rPr lang="fa-IR" altLang="en-US" dirty="0" smtClean="0"/>
              <a:t>توجیه مطالعه، </a:t>
            </a:r>
            <a:r>
              <a:rPr lang="ar-SA" altLang="en-US" dirty="0" smtClean="0"/>
              <a:t>درمانهايي که در اين کارآزمايي وجود دارد و اينکه </a:t>
            </a:r>
            <a:r>
              <a:rPr lang="ar-SA" altLang="en-US" dirty="0" smtClean="0">
                <a:solidFill>
                  <a:srgbClr val="FF0000"/>
                </a:solidFill>
              </a:rPr>
              <a:t>افراد به طور تصادفي </a:t>
            </a:r>
            <a:r>
              <a:rPr lang="ar-SA" altLang="en-US" dirty="0" smtClean="0"/>
              <a:t>به هر يک از گروههاي درماني ممکن است وارد ميشوند.</a:t>
            </a:r>
            <a:r>
              <a:rPr lang="fa-IR" altLang="en-US" dirty="0" smtClean="0"/>
              <a:t>و اهداف مطالعه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فرم رضایت آگاهانه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تاییدیه اخلاق</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اعلام تعارض منافع</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ثبت پروتکل مطالعه</a:t>
            </a:r>
          </a:p>
          <a:p>
            <a:pPr marL="609600" indent="-609600" algn="r" rtl="1" eaLnBrk="1" hangingPunct="1">
              <a:lnSpc>
                <a:spcPct val="150000"/>
              </a:lnSpc>
              <a:buFont typeface="Wingdings" pitchFamily="2" charset="2"/>
              <a:buAutoNum type="arabicPeriod"/>
              <a:defRPr/>
            </a:pPr>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ox(out)">
                                      <p:cBhvr>
                                        <p:cTn id="7" dur="10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box(out)">
                                      <p:cBhvr>
                                        <p:cTn id="12" dur="1000"/>
                                        <p:tgtEl>
                                          <p:spTgt spid="2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animEffect transition="in" filter="box(out)">
                                      <p:cBhvr>
                                        <p:cTn id="17" dur="1000"/>
                                        <p:tgtEl>
                                          <p:spTgt spid="266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6627">
                                            <p:txEl>
                                              <p:pRg st="7" end="7"/>
                                            </p:txEl>
                                          </p:spTgt>
                                        </p:tgtEl>
                                        <p:attrNameLst>
                                          <p:attrName>style.visibility</p:attrName>
                                        </p:attrNameLst>
                                      </p:cBhvr>
                                      <p:to>
                                        <p:strVal val="visible"/>
                                      </p:to>
                                    </p:set>
                                    <p:animEffect transition="in" filter="box(out)">
                                      <p:cBhvr>
                                        <p:cTn id="22" dur="1000"/>
                                        <p:tgtEl>
                                          <p:spTgt spid="266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animEffect transition="in" filter="box(out)">
                                      <p:cBhvr>
                                        <p:cTn id="27" dur="10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09600" y="228600"/>
            <a:ext cx="8153400" cy="990600"/>
          </a:xfrm>
        </p:spPr>
        <p:txBody>
          <a:bodyPr/>
          <a:lstStyle/>
          <a:p>
            <a:pPr algn="r" eaLnBrk="1" hangingPunct="1"/>
            <a:r>
              <a:rPr lang="fa-IR" altLang="en-US" sz="2800" dirty="0" smtClean="0"/>
              <a:t>موارد مهم اخلاقی در اجرای کارآزمایی بالینی</a:t>
            </a:r>
            <a:endParaRPr lang="en-US" altLang="en-US" sz="2800" dirty="0" smtClean="0"/>
          </a:p>
        </p:txBody>
      </p:sp>
      <p:sp>
        <p:nvSpPr>
          <p:cNvPr id="30723"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6627" name="Rectangle 3"/>
          <p:cNvSpPr>
            <a:spLocks noGrp="1"/>
          </p:cNvSpPr>
          <p:nvPr>
            <p:ph sz="quarter" idx="1"/>
          </p:nvPr>
        </p:nvSpPr>
        <p:spPr>
          <a:xfrm>
            <a:off x="457200" y="1676400"/>
            <a:ext cx="8229600" cy="4495800"/>
          </a:xfrm>
        </p:spPr>
        <p:txBody>
          <a:bodyPr>
            <a:normAutofit fontScale="77500" lnSpcReduction="20000"/>
          </a:bodyPr>
          <a:lstStyle/>
          <a:p>
            <a:pPr marL="609600" indent="-609600" algn="r" rtl="1" eaLnBrk="1" hangingPunct="1">
              <a:lnSpc>
                <a:spcPct val="150000"/>
              </a:lnSpc>
              <a:buFont typeface="Wingdings" pitchFamily="2" charset="2"/>
              <a:buAutoNum type="arabicPeriod"/>
              <a:defRPr/>
            </a:pPr>
            <a:endParaRPr lang="fa-IR" altLang="en-US" dirty="0" smtClean="0"/>
          </a:p>
          <a:p>
            <a:pPr marL="609600" indent="-609600">
              <a:buFont typeface="Wingdings" pitchFamily="2" charset="2"/>
              <a:buAutoNum type="arabicPeriod"/>
              <a:defRPr/>
            </a:pPr>
            <a:r>
              <a:rPr lang="fa-IR" altLang="en-US" dirty="0" smtClean="0">
                <a:solidFill>
                  <a:schemeClr val="bg1">
                    <a:lumMod val="65000"/>
                  </a:schemeClr>
                </a:solidFill>
              </a:rPr>
              <a:t>توجیه مطالعه، </a:t>
            </a:r>
            <a:r>
              <a:rPr lang="ar-SA" altLang="en-US" dirty="0" smtClean="0">
                <a:solidFill>
                  <a:schemeClr val="bg1">
                    <a:lumMod val="65000"/>
                  </a:schemeClr>
                </a:solidFill>
              </a:rPr>
              <a:t>درمانهايي که در اين کارآزمايي وجود دارد و اينکه افراد به طور تصادفي به هر يک از گروههاي درماني ممکن است وارد ميشوند.</a:t>
            </a:r>
            <a:r>
              <a:rPr lang="fa-IR" altLang="en-US" dirty="0" smtClean="0">
                <a:solidFill>
                  <a:schemeClr val="bg1">
                    <a:lumMod val="65000"/>
                  </a:schemeClr>
                </a:solidFill>
              </a:rPr>
              <a:t>و اهداف مطالعه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فرم رضایت آگاهانه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تاییدیه اخلاق</a:t>
            </a:r>
          </a:p>
          <a:p>
            <a:pPr marL="609600" indent="-609600" algn="r" rtl="1" eaLnBrk="1" hangingPunct="1">
              <a:lnSpc>
                <a:spcPct val="150000"/>
              </a:lnSpc>
              <a:buFont typeface="Wingdings" pitchFamily="2" charset="2"/>
              <a:buAutoNum type="arabicPeriod"/>
              <a:defRPr/>
            </a:pPr>
            <a:endParaRPr lang="fa-IR" altLang="en-US" dirty="0" smtClean="0">
              <a:solidFill>
                <a:schemeClr val="bg1">
                  <a:lumMod val="65000"/>
                </a:schemeClr>
              </a:solidFill>
            </a:endParaRPr>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اعلام تعارض منافع</a:t>
            </a:r>
          </a:p>
          <a:p>
            <a:pPr marL="609600" indent="-609600" algn="r" rtl="1" eaLnBrk="1" hangingPunct="1">
              <a:lnSpc>
                <a:spcPct val="150000"/>
              </a:lnSpc>
              <a:buFont typeface="Wingdings" pitchFamily="2" charset="2"/>
              <a:buAutoNum type="arabicPeriod"/>
              <a:defRPr/>
            </a:pPr>
            <a:endParaRPr lang="fa-IR" altLang="en-US" dirty="0" smtClean="0">
              <a:solidFill>
                <a:schemeClr val="bg1">
                  <a:lumMod val="65000"/>
                </a:schemeClr>
              </a:solidFill>
            </a:endParaRPr>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ثبت پروتکل مطالعه</a:t>
            </a:r>
          </a:p>
          <a:p>
            <a:pPr marL="609600" indent="-609600" algn="r" rtl="1" eaLnBrk="1" hangingPunct="1">
              <a:lnSpc>
                <a:spcPct val="150000"/>
              </a:lnSpc>
              <a:buFont typeface="Wingdings" pitchFamily="2" charset="2"/>
              <a:buAutoNum type="arabicPeriod"/>
              <a:defRPr/>
            </a:pPr>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ox(out)">
                                      <p:cBhvr>
                                        <p:cTn id="7" dur="10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box(out)">
                                      <p:cBhvr>
                                        <p:cTn id="12" dur="1000"/>
                                        <p:tgtEl>
                                          <p:spTgt spid="2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animEffect transition="in" filter="box(out)">
                                      <p:cBhvr>
                                        <p:cTn id="17" dur="1000"/>
                                        <p:tgtEl>
                                          <p:spTgt spid="266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6627">
                                            <p:txEl>
                                              <p:pRg st="7" end="7"/>
                                            </p:txEl>
                                          </p:spTgt>
                                        </p:tgtEl>
                                        <p:attrNameLst>
                                          <p:attrName>style.visibility</p:attrName>
                                        </p:attrNameLst>
                                      </p:cBhvr>
                                      <p:to>
                                        <p:strVal val="visible"/>
                                      </p:to>
                                    </p:set>
                                    <p:animEffect transition="in" filter="box(out)">
                                      <p:cBhvr>
                                        <p:cTn id="22" dur="1000"/>
                                        <p:tgtEl>
                                          <p:spTgt spid="266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animEffect transition="in" filter="box(out)">
                                      <p:cBhvr>
                                        <p:cTn id="27" dur="10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2775" y="228600"/>
            <a:ext cx="8153400" cy="990600"/>
          </a:xfrm>
        </p:spPr>
        <p:txBody>
          <a:bodyPr/>
          <a:lstStyle/>
          <a:p>
            <a:pPr algn="r" eaLnBrk="1" hangingPunct="1"/>
            <a:r>
              <a:rPr lang="fa-IR" altLang="en-US" sz="2800" smtClean="0"/>
              <a:t>سود رساني/ عدم اضرار</a:t>
            </a:r>
            <a:endParaRPr lang="en-US" altLang="en-US" sz="2800" smtClean="0"/>
          </a:p>
        </p:txBody>
      </p:sp>
      <p:sp>
        <p:nvSpPr>
          <p:cNvPr id="23555" name="Footer Placeholder 5"/>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19460" name="Rectangle 3"/>
          <p:cNvSpPr>
            <a:spLocks noGrp="1" noChangeArrowheads="1"/>
          </p:cNvSpPr>
          <p:nvPr>
            <p:ph sz="quarter" idx="1"/>
          </p:nvPr>
        </p:nvSpPr>
        <p:spPr>
          <a:xfrm>
            <a:off x="533400" y="1776413"/>
            <a:ext cx="8229600" cy="4524375"/>
          </a:xfrm>
        </p:spPr>
        <p:txBody>
          <a:bodyPr/>
          <a:lstStyle/>
          <a:p>
            <a:pPr eaLnBrk="1" hangingPunct="1"/>
            <a:r>
              <a:rPr lang="fa-IR" altLang="en-US" smtClean="0"/>
              <a:t>دو قاعده مهم</a:t>
            </a:r>
            <a:endParaRPr lang="en-US" altLang="en-US" smtClean="0"/>
          </a:p>
          <a:p>
            <a:pPr lvl="1" eaLnBrk="1" hangingPunct="1"/>
            <a:r>
              <a:rPr lang="en-US" altLang="en-US" sz="3200" smtClean="0"/>
              <a:t> </a:t>
            </a:r>
            <a:r>
              <a:rPr lang="fa-IR" altLang="en-US" sz="3200" smtClean="0"/>
              <a:t> اجتناب از صدمه رساندن</a:t>
            </a:r>
            <a:endParaRPr lang="en-US" altLang="en-US" sz="3200" smtClean="0"/>
          </a:p>
          <a:p>
            <a:pPr lvl="1" eaLnBrk="1" hangingPunct="1"/>
            <a:r>
              <a:rPr lang="fa-IR" altLang="en-US" sz="3200" smtClean="0"/>
              <a:t> ارزيابي و توازن سود و ضرر</a:t>
            </a:r>
            <a:endParaRPr lang="en-US" altLang="en-US" sz="3200" smtClean="0"/>
          </a:p>
          <a:p>
            <a:pPr eaLnBrk="1" hangingPunct="1">
              <a:buFontTx/>
              <a:buNone/>
            </a:pPr>
            <a:endParaRPr lang="en-US" altLang="en-US" smtClean="0"/>
          </a:p>
        </p:txBody>
      </p:sp>
      <p:sp>
        <p:nvSpPr>
          <p:cNvPr id="2" name="Rectangle 1"/>
          <p:cNvSpPr/>
          <p:nvPr/>
        </p:nvSpPr>
        <p:spPr>
          <a:xfrm>
            <a:off x="990600" y="4038600"/>
            <a:ext cx="7010400" cy="1938338"/>
          </a:xfrm>
          <a:prstGeom prst="rect">
            <a:avLst/>
          </a:prstGeom>
        </p:spPr>
        <p:txBody>
          <a:bodyPr>
            <a:spAutoFit/>
          </a:bodyPr>
          <a:lstStyle/>
          <a:p>
            <a:pPr>
              <a:lnSpc>
                <a:spcPct val="150000"/>
              </a:lnSpc>
              <a:defRPr/>
            </a:pPr>
            <a:r>
              <a:rPr lang="en-US" sz="2000" b="0" dirty="0">
                <a:solidFill>
                  <a:schemeClr val="tx2">
                    <a:lumMod val="75000"/>
                  </a:schemeClr>
                </a:solidFill>
                <a:latin typeface="Tahoma" pitchFamily="34" charset="0"/>
                <a:cs typeface="B Nazanin" panose="00000400000000000000" pitchFamily="2" charset="-78"/>
              </a:rPr>
              <a:t>Research should be based on a thorough knowledge of the scientific background (Article 11), a careful assessment of risks and benefits (Articles 16, 17), have a reasonable likelihood of benefit to the population studied (Article 19).</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09600" y="228600"/>
            <a:ext cx="8153400" cy="990600"/>
          </a:xfrm>
        </p:spPr>
        <p:txBody>
          <a:bodyPr>
            <a:normAutofit fontScale="90000"/>
          </a:bodyPr>
          <a:lstStyle/>
          <a:p>
            <a:pPr eaLnBrk="1" hangingPunct="1"/>
            <a:r>
              <a:rPr lang="fa-IR" altLang="en-US" sz="2800" dirty="0" smtClean="0"/>
              <a:t/>
            </a:r>
            <a:br>
              <a:rPr lang="fa-IR" altLang="en-US" sz="2800" dirty="0" smtClean="0"/>
            </a:br>
            <a:r>
              <a:rPr lang="en-US" altLang="en-US" sz="2800" dirty="0" smtClean="0"/>
              <a:t>Informed consent </a:t>
            </a:r>
            <a:r>
              <a:rPr lang="en-US" altLang="en-US" sz="2800" dirty="0" err="1" smtClean="0"/>
              <a:t>forn</a:t>
            </a:r>
            <a:r>
              <a:rPr lang="en-US" altLang="en-US" sz="2800" dirty="0" smtClean="0"/>
              <a:t>(ICF)</a:t>
            </a:r>
            <a:br>
              <a:rPr lang="en-US" altLang="en-US" sz="2800" dirty="0" smtClean="0"/>
            </a:br>
            <a:r>
              <a:rPr lang="fa-IR" altLang="en-US" sz="2800" dirty="0" smtClean="0"/>
              <a:t>فرم رضایت آگاهانه</a:t>
            </a:r>
            <a:endParaRPr lang="en-US" altLang="en-US" sz="2800" dirty="0" smtClean="0"/>
          </a:p>
        </p:txBody>
      </p:sp>
      <p:sp>
        <p:nvSpPr>
          <p:cNvPr id="30723"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6627" name="Rectangle 3"/>
          <p:cNvSpPr>
            <a:spLocks noGrp="1"/>
          </p:cNvSpPr>
          <p:nvPr>
            <p:ph sz="quarter" idx="1"/>
          </p:nvPr>
        </p:nvSpPr>
        <p:spPr>
          <a:xfrm>
            <a:off x="457200" y="1676400"/>
            <a:ext cx="8229600" cy="4495800"/>
          </a:xfrm>
        </p:spPr>
        <p:txBody>
          <a:bodyPr>
            <a:normAutofit/>
          </a:bodyPr>
          <a:lstStyle/>
          <a:p>
            <a:pPr marL="609600" indent="-609600" algn="r" rtl="1" eaLnBrk="1" hangingPunct="1">
              <a:lnSpc>
                <a:spcPct val="150000"/>
              </a:lnSpc>
              <a:buFont typeface="Wingdings" pitchFamily="2" charset="2"/>
              <a:buAutoNum type="arabicPeriod"/>
              <a:defRPr/>
            </a:pPr>
            <a:r>
              <a:rPr lang="fa-IR" altLang="en-US" dirty="0" smtClean="0"/>
              <a:t>کسب رضایت آگاهانه یک فرایند گفتگو بین محقق و شرکت کننده در مطالعه است که در فرم رضایت آگاهانه مستند می شود. این مستند یکی از مهمترین مستندات آغاز مطالعه کارآزمایی بالینی است که باید وجود، محتوا و استفاده از  آن باید مورد تایید کمیته اخلاق ذی ربط قرار بگیرد.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ox(out)">
                                      <p:cBhvr>
                                        <p:cTn id="7" dur="10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09600" y="228600"/>
            <a:ext cx="8153400" cy="990600"/>
          </a:xfrm>
        </p:spPr>
        <p:txBody>
          <a:bodyPr/>
          <a:lstStyle/>
          <a:p>
            <a:pPr algn="r" eaLnBrk="1" hangingPunct="1"/>
            <a:r>
              <a:rPr lang="fa-IR" altLang="en-US" sz="2800" dirty="0" smtClean="0"/>
              <a:t>اجزاء برگه اطلاعات</a:t>
            </a:r>
            <a:endParaRPr lang="en-US" altLang="en-US" sz="2800" dirty="0" smtClean="0"/>
          </a:p>
        </p:txBody>
      </p:sp>
      <p:sp>
        <p:nvSpPr>
          <p:cNvPr id="30723"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6627" name="Rectangle 3"/>
          <p:cNvSpPr>
            <a:spLocks noGrp="1"/>
          </p:cNvSpPr>
          <p:nvPr>
            <p:ph sz="quarter" idx="1"/>
          </p:nvPr>
        </p:nvSpPr>
        <p:spPr>
          <a:xfrm>
            <a:off x="457200" y="1676400"/>
            <a:ext cx="8229600" cy="4495800"/>
          </a:xfrm>
        </p:spPr>
        <p:txBody>
          <a:bodyPr>
            <a:normAutofit/>
          </a:bodyPr>
          <a:lstStyle/>
          <a:p>
            <a:pPr marL="609600" indent="-609600" algn="r" rtl="1" eaLnBrk="1" hangingPunct="1">
              <a:lnSpc>
                <a:spcPct val="150000"/>
              </a:lnSpc>
              <a:buFont typeface="Wingdings" pitchFamily="2" charset="2"/>
              <a:buAutoNum type="arabicPeriod"/>
              <a:defRPr/>
            </a:pPr>
            <a:r>
              <a:rPr lang="ar-SA" altLang="en-US" dirty="0" smtClean="0"/>
              <a:t>اين يک مطالعه تحقيقاتي است.</a:t>
            </a:r>
            <a:endParaRPr lang="en-US" altLang="en-US" dirty="0" smtClean="0"/>
          </a:p>
          <a:p>
            <a:pPr marL="0" indent="0" algn="r" rtl="1" eaLnBrk="1" hangingPunct="1">
              <a:lnSpc>
                <a:spcPct val="150000"/>
              </a:lnSpc>
              <a:buFont typeface="Wingdings" pitchFamily="2" charset="2"/>
              <a:buNone/>
              <a:defRPr/>
            </a:pPr>
            <a:endParaRPr lang="fa-IR" altLang="en-US" dirty="0" smtClean="0"/>
          </a:p>
          <a:p>
            <a:pPr marL="609600" indent="-609600" algn="r" rtl="1" eaLnBrk="1" hangingPunct="1">
              <a:lnSpc>
                <a:spcPct val="150000"/>
              </a:lnSpc>
              <a:buFont typeface="Wingdings" pitchFamily="2" charset="2"/>
              <a:buNone/>
              <a:defRPr/>
            </a:pPr>
            <a:r>
              <a:rPr lang="fa-IR" altLang="en-US" dirty="0" smtClean="0"/>
              <a:t>2. </a:t>
            </a:r>
            <a:r>
              <a:rPr lang="ar-SA" altLang="en-US" dirty="0" smtClean="0"/>
              <a:t>اهداف مورد نظر تحقيق</a:t>
            </a:r>
            <a:r>
              <a:rPr lang="fa-IR" altLang="en-US" dirty="0" smtClean="0"/>
              <a:t> ذکر شده باشد.</a:t>
            </a:r>
            <a:endParaRPr lang="en-US" altLang="en-US" dirty="0"/>
          </a:p>
          <a:p>
            <a:pPr marL="609600" indent="-609600" algn="r" rtl="1" eaLnBrk="1" hangingPunct="1">
              <a:lnSpc>
                <a:spcPct val="150000"/>
              </a:lnSpc>
              <a:buFont typeface="Wingdings" pitchFamily="2" charset="2"/>
              <a:buNone/>
              <a:defRPr/>
            </a:pPr>
            <a:endParaRPr lang="fa-IR" altLang="en-US" dirty="0" smtClean="0"/>
          </a:p>
          <a:p>
            <a:pPr marL="609600" indent="-609600" algn="r" rtl="1" eaLnBrk="1" hangingPunct="1">
              <a:lnSpc>
                <a:spcPct val="150000"/>
              </a:lnSpc>
              <a:buFont typeface="Wingdings" pitchFamily="2" charset="2"/>
              <a:buNone/>
              <a:defRPr/>
            </a:pPr>
            <a:r>
              <a:rPr lang="fa-IR" altLang="en-US" dirty="0" smtClean="0"/>
              <a:t>3. </a:t>
            </a:r>
            <a:r>
              <a:rPr lang="ar-SA" altLang="en-US" dirty="0" smtClean="0"/>
              <a:t>درمانهايي که در اين کارآزمايي وجود دارد و اينکه </a:t>
            </a:r>
            <a:r>
              <a:rPr lang="ar-SA" altLang="en-US" dirty="0" smtClean="0">
                <a:solidFill>
                  <a:srgbClr val="FF0000"/>
                </a:solidFill>
              </a:rPr>
              <a:t>افراد به طور تصادفي </a:t>
            </a:r>
            <a:r>
              <a:rPr lang="ar-SA" altLang="en-US" dirty="0" smtClean="0"/>
              <a:t>به هر يک از گروههاي درماني ممکن است وارد ميشوند.</a:t>
            </a:r>
            <a:endParaRPr lang="fa-IR"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ox(out)">
                                      <p:cBhvr>
                                        <p:cTn id="7" dur="1000"/>
                                        <p:tgtEl>
                                          <p:spTgt spid="26627">
                                            <p:txEl>
                                              <p:pRg st="0" end="0"/>
                                            </p:txEl>
                                          </p:spTgt>
                                        </p:tgtEl>
                                      </p:cBhvr>
                                    </p:animEffect>
                                  </p:childTnLst>
                                </p:cTn>
                              </p:par>
                            </p:childTnLst>
                          </p:cTn>
                        </p:par>
                        <p:par>
                          <p:cTn id="8" fill="hold" nodeType="afterGroup">
                            <p:stCondLst>
                              <p:cond delay="1000"/>
                            </p:stCondLst>
                            <p:childTnLst>
                              <p:par>
                                <p:cTn id="9" presetID="4" presetClass="entr" presetSubtype="32" fill="hold" nodeType="after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animEffect transition="in" filter="box(out)">
                                      <p:cBhvr>
                                        <p:cTn id="11" dur="1000"/>
                                        <p:tgtEl>
                                          <p:spTgt spid="26627">
                                            <p:txEl>
                                              <p:pRg st="2" end="2"/>
                                            </p:txEl>
                                          </p:spTgt>
                                        </p:tgtEl>
                                      </p:cBhvr>
                                    </p:animEffect>
                                  </p:childTnLst>
                                </p:cTn>
                              </p:par>
                            </p:childTnLst>
                          </p:cTn>
                        </p:par>
                        <p:par>
                          <p:cTn id="12" fill="hold" nodeType="afterGroup">
                            <p:stCondLst>
                              <p:cond delay="2000"/>
                            </p:stCondLst>
                            <p:childTnLst>
                              <p:par>
                                <p:cTn id="13" presetID="4" presetClass="entr" presetSubtype="32" fill="hold" nodeType="after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animEffect transition="in" filter="box(out)">
                                      <p:cBhvr>
                                        <p:cTn id="15" dur="10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612775" y="228600"/>
            <a:ext cx="8153400" cy="990600"/>
          </a:xfrm>
        </p:spPr>
        <p:txBody>
          <a:bodyPr/>
          <a:lstStyle/>
          <a:p>
            <a:pPr algn="r" eaLnBrk="1" hangingPunct="1"/>
            <a:r>
              <a:rPr lang="fa-IR" altLang="en-US" sz="2800" smtClean="0"/>
              <a:t>اجزاء برگه اطلاعات</a:t>
            </a:r>
            <a:endParaRPr lang="en-US" altLang="en-US" sz="2800" smtClean="0"/>
          </a:p>
        </p:txBody>
      </p:sp>
      <p:sp>
        <p:nvSpPr>
          <p:cNvPr id="30723"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6627" name="Rectangle 3"/>
          <p:cNvSpPr>
            <a:spLocks noGrp="1"/>
          </p:cNvSpPr>
          <p:nvPr>
            <p:ph sz="quarter" idx="1"/>
          </p:nvPr>
        </p:nvSpPr>
        <p:spPr>
          <a:xfrm>
            <a:off x="457200" y="1676400"/>
            <a:ext cx="8229600" cy="4495800"/>
          </a:xfrm>
        </p:spPr>
        <p:txBody>
          <a:bodyPr>
            <a:normAutofit/>
          </a:bodyPr>
          <a:lstStyle/>
          <a:p>
            <a:pPr marL="609600" indent="-609600" algn="r" rtl="1" eaLnBrk="1" hangingPunct="1">
              <a:lnSpc>
                <a:spcPct val="150000"/>
              </a:lnSpc>
              <a:buFont typeface="Wingdings" pitchFamily="2" charset="2"/>
              <a:buNone/>
            </a:pPr>
            <a:r>
              <a:rPr lang="fa-IR" altLang="en-US" dirty="0" smtClean="0"/>
              <a:t>4. روش‌‌هاي پي‌گيري شامل روش‌هاي تهاجمي و غيرتهاجمي</a:t>
            </a:r>
            <a:endParaRPr lang="en-US" altLang="en-US" dirty="0" smtClean="0"/>
          </a:p>
          <a:p>
            <a:pPr marL="609600" indent="-609600" algn="r" rtl="1" eaLnBrk="1" hangingPunct="1">
              <a:lnSpc>
                <a:spcPct val="150000"/>
              </a:lnSpc>
              <a:buFont typeface="Wingdings" pitchFamily="2" charset="2"/>
              <a:buNone/>
            </a:pPr>
            <a:r>
              <a:rPr lang="en-US" altLang="en-US" dirty="0" smtClean="0"/>
              <a:t> </a:t>
            </a:r>
            <a:endParaRPr lang="fa-IR" altLang="en-US" dirty="0" smtClean="0"/>
          </a:p>
          <a:p>
            <a:pPr marL="609600" indent="-609600" algn="r" rtl="1" eaLnBrk="1" hangingPunct="1">
              <a:lnSpc>
                <a:spcPct val="150000"/>
              </a:lnSpc>
              <a:buFont typeface="Wingdings" pitchFamily="2" charset="2"/>
              <a:buNone/>
            </a:pPr>
            <a:r>
              <a:rPr lang="fa-IR" altLang="en-US" dirty="0" smtClean="0"/>
              <a:t>5. </a:t>
            </a:r>
            <a:r>
              <a:rPr lang="ar-SA" altLang="en-US" dirty="0" smtClean="0"/>
              <a:t>تشريح خطرات قابل پيش بيني مطالعه براي شرکت کنندگان</a:t>
            </a:r>
            <a:r>
              <a:rPr lang="fa-IR" altLang="en-US" dirty="0" smtClean="0"/>
              <a:t> </a:t>
            </a:r>
            <a:endParaRPr lang="en-US" altLang="en-US" dirty="0" smtClean="0"/>
          </a:p>
          <a:p>
            <a:pPr marL="609600" indent="-609600" algn="r" rtl="1" eaLnBrk="1" hangingPunct="1">
              <a:lnSpc>
                <a:spcPct val="150000"/>
              </a:lnSpc>
              <a:buFont typeface="Wingdings" pitchFamily="2" charset="2"/>
              <a:buNone/>
            </a:pPr>
            <a:endParaRPr lang="fa-IR" altLang="en-US" dirty="0" smtClean="0"/>
          </a:p>
          <a:p>
            <a:pPr marL="609600" indent="-609600" algn="r" rtl="1" eaLnBrk="1" hangingPunct="1">
              <a:lnSpc>
                <a:spcPct val="150000"/>
              </a:lnSpc>
              <a:buFont typeface="Wingdings" pitchFamily="2" charset="2"/>
              <a:buNone/>
            </a:pPr>
            <a:r>
              <a:rPr lang="fa-IR" altLang="en-US" dirty="0" smtClean="0"/>
              <a:t>6. </a:t>
            </a:r>
            <a:r>
              <a:rPr lang="ar-SA" altLang="en-US" dirty="0" smtClean="0"/>
              <a:t>فوائد احتمالي مطالعه براي شرکت کنندگان. اگر مطالعه فايده مستقيمي براي شرکت کنندگان ندارد</a:t>
            </a:r>
            <a:r>
              <a:rPr lang="fa-IR" altLang="en-US" dirty="0" smtClean="0"/>
              <a:t>, </a:t>
            </a:r>
            <a:r>
              <a:rPr lang="ar-SA" altLang="en-US" dirty="0" smtClean="0"/>
              <a:t>بايد از اين موضوع آگاه گردند.</a:t>
            </a:r>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ox(out)">
                                      <p:cBhvr>
                                        <p:cTn id="7" dur="1000"/>
                                        <p:tgtEl>
                                          <p:spTgt spid="26627">
                                            <p:txEl>
                                              <p:pRg st="0" end="0"/>
                                            </p:txEl>
                                          </p:spTgt>
                                        </p:tgtEl>
                                      </p:cBhvr>
                                    </p:animEffect>
                                  </p:childTnLst>
                                </p:cTn>
                              </p:par>
                            </p:childTnLst>
                          </p:cTn>
                        </p:par>
                        <p:par>
                          <p:cTn id="8" fill="hold" nodeType="afterGroup">
                            <p:stCondLst>
                              <p:cond delay="1000"/>
                            </p:stCondLst>
                            <p:childTnLst>
                              <p:par>
                                <p:cTn id="9" presetID="4" presetClass="entr" presetSubtype="32" fill="hold" nodeType="after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Effect transition="in" filter="box(out)">
                                      <p:cBhvr>
                                        <p:cTn id="11" dur="1000"/>
                                        <p:tgtEl>
                                          <p:spTgt spid="26627">
                                            <p:txEl>
                                              <p:pRg st="1" end="1"/>
                                            </p:txEl>
                                          </p:spTgt>
                                        </p:tgtEl>
                                      </p:cBhvr>
                                    </p:animEffect>
                                  </p:childTnLst>
                                </p:cTn>
                              </p:par>
                            </p:childTnLst>
                          </p:cTn>
                        </p:par>
                        <p:par>
                          <p:cTn id="12" fill="hold" nodeType="afterGroup">
                            <p:stCondLst>
                              <p:cond delay="2000"/>
                            </p:stCondLst>
                            <p:childTnLst>
                              <p:par>
                                <p:cTn id="13" presetID="4" presetClass="entr" presetSubtype="32" fill="hold" nodeType="after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Effect transition="in" filter="box(out)">
                                      <p:cBhvr>
                                        <p:cTn id="15" dur="1000"/>
                                        <p:tgtEl>
                                          <p:spTgt spid="26627">
                                            <p:txEl>
                                              <p:pRg st="2" end="2"/>
                                            </p:txEl>
                                          </p:spTgt>
                                        </p:tgtEl>
                                      </p:cBhvr>
                                    </p:animEffect>
                                  </p:childTnLst>
                                </p:cTn>
                              </p:par>
                            </p:childTnLst>
                          </p:cTn>
                        </p:par>
                        <p:par>
                          <p:cTn id="16" fill="hold" nodeType="afterGroup">
                            <p:stCondLst>
                              <p:cond delay="3000"/>
                            </p:stCondLst>
                            <p:childTnLst>
                              <p:par>
                                <p:cTn id="17" presetID="4" presetClass="entr" presetSubtype="32" fill="hold" nodeType="after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Effect transition="in" filter="box(out)">
                                      <p:cBhvr>
                                        <p:cTn id="19" dur="10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612775" y="228600"/>
            <a:ext cx="8153400" cy="990600"/>
          </a:xfrm>
        </p:spPr>
        <p:txBody>
          <a:bodyPr/>
          <a:lstStyle/>
          <a:p>
            <a:pPr algn="r" eaLnBrk="1" hangingPunct="1"/>
            <a:r>
              <a:rPr lang="fa-IR" altLang="en-US" sz="2800" smtClean="0"/>
              <a:t>اجزاء برگه اطلاعات</a:t>
            </a:r>
            <a:endParaRPr lang="en-US" altLang="en-US" sz="2800" smtClean="0"/>
          </a:p>
        </p:txBody>
      </p:sp>
      <p:sp>
        <p:nvSpPr>
          <p:cNvPr id="31747"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7651" name="Rectangle 3"/>
          <p:cNvSpPr>
            <a:spLocks noGrp="1"/>
          </p:cNvSpPr>
          <p:nvPr>
            <p:ph sz="quarter" idx="1"/>
          </p:nvPr>
        </p:nvSpPr>
        <p:spPr>
          <a:xfrm>
            <a:off x="609600" y="1493838"/>
            <a:ext cx="8229600" cy="4525962"/>
          </a:xfrm>
        </p:spPr>
        <p:txBody>
          <a:bodyPr>
            <a:normAutofit/>
          </a:bodyPr>
          <a:lstStyle/>
          <a:p>
            <a:pPr marL="609600" indent="-609600" algn="r" rtl="1" eaLnBrk="1" hangingPunct="1">
              <a:lnSpc>
                <a:spcPct val="150000"/>
              </a:lnSpc>
              <a:buFont typeface="Arial" pitchFamily="34" charset="0"/>
              <a:buAutoNum type="arabicPeriod" startAt="7"/>
              <a:defRPr/>
            </a:pPr>
            <a:r>
              <a:rPr lang="ar-SA" altLang="en-US" dirty="0" smtClean="0"/>
              <a:t>ساير درمانهاي موجود و فوايد و خطرات هر يک از آنها.</a:t>
            </a:r>
            <a:endParaRPr lang="en-US" altLang="en-US" dirty="0" smtClean="0"/>
          </a:p>
          <a:p>
            <a:pPr marL="0" indent="0" algn="r" rtl="1" eaLnBrk="1" hangingPunct="1">
              <a:lnSpc>
                <a:spcPct val="150000"/>
              </a:lnSpc>
              <a:buFont typeface="Wingdings" pitchFamily="2" charset="2"/>
              <a:buNone/>
              <a:defRPr/>
            </a:pPr>
            <a:endParaRPr lang="fa-IR" altLang="en-US" dirty="0" smtClean="0"/>
          </a:p>
          <a:p>
            <a:pPr marL="609600" indent="-609600" algn="r" rtl="1" eaLnBrk="1" hangingPunct="1">
              <a:lnSpc>
                <a:spcPct val="150000"/>
              </a:lnSpc>
              <a:buFont typeface="Arial" pitchFamily="34" charset="0"/>
              <a:buAutoNum type="arabicPeriod" startAt="8"/>
              <a:defRPr/>
            </a:pPr>
            <a:r>
              <a:rPr lang="ar-SA" altLang="en-US" dirty="0" smtClean="0"/>
              <a:t>غرامت و درمان صدماتي که در جريان </a:t>
            </a:r>
            <a:r>
              <a:rPr lang="fa-IR" altLang="en-US" dirty="0" smtClean="0"/>
              <a:t>مطالعه</a:t>
            </a:r>
            <a:r>
              <a:rPr lang="ar-SA" altLang="en-US" dirty="0" smtClean="0"/>
              <a:t> به فرد وارد ميشود.</a:t>
            </a:r>
            <a:endParaRPr lang="en-US" altLang="en-US" dirty="0" smtClean="0"/>
          </a:p>
          <a:p>
            <a:pPr marL="0" indent="0" algn="r" rtl="1" eaLnBrk="1" hangingPunct="1">
              <a:lnSpc>
                <a:spcPct val="150000"/>
              </a:lnSpc>
              <a:buFont typeface="Wingdings" pitchFamily="2" charset="2"/>
              <a:buNone/>
              <a:defRPr/>
            </a:pPr>
            <a:endParaRPr lang="fa-IR" altLang="en-US" dirty="0" smtClean="0"/>
          </a:p>
          <a:p>
            <a:pPr marL="609600" indent="-609600" algn="r" rtl="1" eaLnBrk="1" hangingPunct="1">
              <a:lnSpc>
                <a:spcPct val="150000"/>
              </a:lnSpc>
              <a:buFont typeface="Arial" pitchFamily="34" charset="0"/>
              <a:buAutoNum type="arabicPeriod" startAt="9"/>
              <a:defRPr/>
            </a:pPr>
            <a:r>
              <a:rPr lang="ar-SA" altLang="en-US" dirty="0" smtClean="0"/>
              <a:t>بازپرداخت مخارجي که شرکت کننده براي شرکت در مطالعه از جيب خود مي پردازد</a:t>
            </a:r>
            <a:r>
              <a:rPr lang="en-US" altLang="en-US" dirty="0" smtClean="0"/>
              <a:t>.</a:t>
            </a:r>
          </a:p>
          <a:p>
            <a:pPr marL="609600" indent="-609600" algn="r" rtl="1" eaLnBrk="1" hangingPunct="1">
              <a:lnSpc>
                <a:spcPct val="150000"/>
              </a:lnSpc>
              <a:buFont typeface="Arial" pitchFamily="34" charset="0"/>
              <a:buAutoNum type="arabicPeriod" startAt="9"/>
              <a:defRPr/>
            </a:pPr>
            <a:endParaRPr lang="fa-IR"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out)">
                                      <p:cBhvr>
                                        <p:cTn id="7" dur="1000"/>
                                        <p:tgtEl>
                                          <p:spTgt spid="27651">
                                            <p:txEl>
                                              <p:pRg st="0" end="0"/>
                                            </p:txEl>
                                          </p:spTgt>
                                        </p:tgtEl>
                                      </p:cBhvr>
                                    </p:animEffect>
                                  </p:childTnLst>
                                </p:cTn>
                              </p:par>
                            </p:childTnLst>
                          </p:cTn>
                        </p:par>
                        <p:par>
                          <p:cTn id="8" fill="hold" nodeType="afterGroup">
                            <p:stCondLst>
                              <p:cond delay="1000"/>
                            </p:stCondLst>
                            <p:childTnLst>
                              <p:par>
                                <p:cTn id="9" presetID="4" presetClass="entr" presetSubtype="32" fill="hold" nodeType="after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Effect transition="in" filter="box(out)">
                                      <p:cBhvr>
                                        <p:cTn id="11" dur="1000"/>
                                        <p:tgtEl>
                                          <p:spTgt spid="27651">
                                            <p:txEl>
                                              <p:pRg st="2" end="2"/>
                                            </p:txEl>
                                          </p:spTgt>
                                        </p:tgtEl>
                                      </p:cBhvr>
                                    </p:animEffect>
                                  </p:childTnLst>
                                </p:cTn>
                              </p:par>
                            </p:childTnLst>
                          </p:cTn>
                        </p:par>
                        <p:par>
                          <p:cTn id="12" fill="hold" nodeType="afterGroup">
                            <p:stCondLst>
                              <p:cond delay="2000"/>
                            </p:stCondLst>
                            <p:childTnLst>
                              <p:par>
                                <p:cTn id="13" presetID="4" presetClass="entr" presetSubtype="32" fill="hold" nodeType="after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animEffect transition="in" filter="box(out)">
                                      <p:cBhvr>
                                        <p:cTn id="15" dur="10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612775" y="228600"/>
            <a:ext cx="8153400" cy="990600"/>
          </a:xfrm>
        </p:spPr>
        <p:txBody>
          <a:bodyPr/>
          <a:lstStyle/>
          <a:p>
            <a:pPr algn="r" eaLnBrk="1" hangingPunct="1"/>
            <a:r>
              <a:rPr lang="fa-IR" altLang="en-US" sz="2800" smtClean="0"/>
              <a:t>اجزاء برگه اطلاعات</a:t>
            </a:r>
            <a:endParaRPr lang="en-US" altLang="en-US" sz="2800" smtClean="0"/>
          </a:p>
        </p:txBody>
      </p:sp>
      <p:sp>
        <p:nvSpPr>
          <p:cNvPr id="31747"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7651" name="Rectangle 3"/>
          <p:cNvSpPr>
            <a:spLocks noGrp="1"/>
          </p:cNvSpPr>
          <p:nvPr>
            <p:ph sz="quarter" idx="1"/>
          </p:nvPr>
        </p:nvSpPr>
        <p:spPr>
          <a:xfrm>
            <a:off x="609600" y="1493838"/>
            <a:ext cx="8229600" cy="4525962"/>
          </a:xfrm>
        </p:spPr>
        <p:txBody>
          <a:bodyPr>
            <a:normAutofit/>
          </a:bodyPr>
          <a:lstStyle/>
          <a:p>
            <a:pPr marL="609600" indent="-609600" algn="r" rtl="1" eaLnBrk="1" hangingPunct="1">
              <a:lnSpc>
                <a:spcPct val="150000"/>
              </a:lnSpc>
              <a:buFont typeface="Arial" pitchFamily="34" charset="0"/>
              <a:buAutoNum type="arabicPeriod" startAt="10"/>
              <a:defRPr/>
            </a:pPr>
            <a:r>
              <a:rPr lang="ar-SA" altLang="en-US" dirty="0" smtClean="0"/>
              <a:t>در صورتيکه وجهي در قبال شرکت وی در مطالعه پرداخت ميشود ميزان و نحوه آن ذکر شود</a:t>
            </a:r>
            <a:r>
              <a:rPr lang="fa-IR" altLang="en-US" dirty="0" smtClean="0"/>
              <a:t>.</a:t>
            </a:r>
          </a:p>
          <a:p>
            <a:pPr marL="0" indent="0" algn="r" rtl="1" eaLnBrk="1" hangingPunct="1">
              <a:lnSpc>
                <a:spcPct val="150000"/>
              </a:lnSpc>
              <a:buFont typeface="Wingdings" pitchFamily="2" charset="2"/>
              <a:buNone/>
              <a:defRPr/>
            </a:pPr>
            <a:endParaRPr lang="fa-IR" altLang="en-US" dirty="0" smtClean="0"/>
          </a:p>
          <a:p>
            <a:pPr marL="609600" indent="-609600" algn="r" rtl="1" eaLnBrk="1" hangingPunct="1">
              <a:lnSpc>
                <a:spcPct val="150000"/>
              </a:lnSpc>
              <a:buFont typeface="Arial" pitchFamily="34" charset="0"/>
              <a:buNone/>
              <a:defRPr/>
            </a:pPr>
            <a:r>
              <a:rPr lang="fa-IR" altLang="en-US" dirty="0" smtClean="0"/>
              <a:t>11.  </a:t>
            </a:r>
            <a:r>
              <a:rPr lang="ar-SA" altLang="en-US" dirty="0" smtClean="0"/>
              <a:t>شرکت در مطالعه داوطلبانه است و ميتوانند از شرکت امتناع ورزد و يا هر زمان مايل بود از مطالعه خارج شود بدون آنکه مشمول پرداخت </a:t>
            </a:r>
            <a:r>
              <a:rPr lang="fa-IR" altLang="en-US" dirty="0" smtClean="0"/>
              <a:t> </a:t>
            </a:r>
            <a:r>
              <a:rPr lang="ar-SA" altLang="en-US" dirty="0" smtClean="0"/>
              <a:t>جريمه گردد و يا از خدمات درماني محروم شود.</a:t>
            </a:r>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out)">
                                      <p:cBhvr>
                                        <p:cTn id="7" dur="1000"/>
                                        <p:tgtEl>
                                          <p:spTgt spid="27651">
                                            <p:txEl>
                                              <p:pRg st="0" end="0"/>
                                            </p:txEl>
                                          </p:spTgt>
                                        </p:tgtEl>
                                      </p:cBhvr>
                                    </p:animEffect>
                                  </p:childTnLst>
                                </p:cTn>
                              </p:par>
                            </p:childTnLst>
                          </p:cTn>
                        </p:par>
                        <p:par>
                          <p:cTn id="8" fill="hold" nodeType="afterGroup">
                            <p:stCondLst>
                              <p:cond delay="1000"/>
                            </p:stCondLst>
                            <p:childTnLst>
                              <p:par>
                                <p:cTn id="9" presetID="4" presetClass="entr" presetSubtype="32" fill="hold" nodeType="after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Effect transition="in" filter="box(out)">
                                      <p:cBhvr>
                                        <p:cTn id="11" dur="10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612775" y="228600"/>
            <a:ext cx="8153400" cy="990600"/>
          </a:xfrm>
        </p:spPr>
        <p:txBody>
          <a:bodyPr/>
          <a:lstStyle/>
          <a:p>
            <a:pPr algn="r" eaLnBrk="1" hangingPunct="1"/>
            <a:r>
              <a:rPr lang="fa-IR" altLang="en-US" sz="2800" smtClean="0"/>
              <a:t>اجزاء برگه اطلاعات</a:t>
            </a:r>
            <a:endParaRPr lang="en-US" altLang="en-US" sz="2800" smtClean="0"/>
          </a:p>
        </p:txBody>
      </p:sp>
      <p:sp>
        <p:nvSpPr>
          <p:cNvPr id="32771"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8675" name="Rectangle 3"/>
          <p:cNvSpPr>
            <a:spLocks noGrp="1"/>
          </p:cNvSpPr>
          <p:nvPr>
            <p:ph sz="quarter" idx="1"/>
          </p:nvPr>
        </p:nvSpPr>
        <p:spPr>
          <a:xfrm>
            <a:off x="457200" y="1600200"/>
            <a:ext cx="8229600" cy="4648200"/>
          </a:xfrm>
        </p:spPr>
        <p:txBody>
          <a:bodyPr>
            <a:normAutofit/>
          </a:bodyPr>
          <a:lstStyle/>
          <a:p>
            <a:pPr marL="609600" indent="-609600" algn="r" rtl="1" eaLnBrk="1" hangingPunct="1">
              <a:lnSpc>
                <a:spcPct val="150000"/>
              </a:lnSpc>
              <a:buFont typeface="Arial" pitchFamily="34" charset="0"/>
              <a:buNone/>
            </a:pPr>
            <a:r>
              <a:rPr lang="fa-IR" altLang="en-US" dirty="0" smtClean="0"/>
              <a:t>12. </a:t>
            </a:r>
            <a:r>
              <a:rPr lang="ar-SA" altLang="en-US" dirty="0" smtClean="0"/>
              <a:t>نگهداري محرمانه اطلاعات فرد شرکت کننده و اينکه در انتشار نتايج هويت افراد شرکت کننده محرمانه خواهد ماند</a:t>
            </a:r>
            <a:r>
              <a:rPr lang="fa-IR" altLang="en-US" dirty="0" smtClean="0"/>
              <a:t>.</a:t>
            </a:r>
          </a:p>
          <a:p>
            <a:pPr marL="609600" indent="-609600" algn="r" rtl="1" eaLnBrk="1" hangingPunct="1">
              <a:lnSpc>
                <a:spcPct val="150000"/>
              </a:lnSpc>
              <a:buFont typeface="Arial" pitchFamily="34" charset="0"/>
              <a:buNone/>
            </a:pPr>
            <a:endParaRPr lang="fa-IR" altLang="en-US" dirty="0" smtClean="0"/>
          </a:p>
          <a:p>
            <a:pPr marL="609600" indent="-609600" algn="r" rtl="1" eaLnBrk="1" hangingPunct="1">
              <a:lnSpc>
                <a:spcPct val="150000"/>
              </a:lnSpc>
              <a:buFont typeface="Arial" pitchFamily="34" charset="0"/>
              <a:buNone/>
            </a:pPr>
            <a:r>
              <a:rPr lang="fa-IR" altLang="en-US" dirty="0" smtClean="0"/>
              <a:t>13.  </a:t>
            </a:r>
            <a:r>
              <a:rPr lang="ar-SA" altLang="en-US" dirty="0" smtClean="0"/>
              <a:t>فرد شرکت کننده در طول مطالعه از اطلاعاتي که ممکن است بر تصميم وي در مشارکت در مطالعه تاثير بگذارد مطلع خواهند شد.</a:t>
            </a:r>
            <a:endParaRPr lang="fa-IR" altLang="en-US" dirty="0" smtClean="0"/>
          </a:p>
          <a:p>
            <a:pPr marL="609600" indent="-609600" algn="r" rtl="1" eaLnBrk="1" hangingPunct="1">
              <a:lnSpc>
                <a:spcPct val="150000"/>
              </a:lnSpc>
              <a:buFont typeface="Arial" pitchFamily="34" charset="0"/>
              <a:buNone/>
            </a:pPr>
            <a:endParaRPr lang="en-US" altLang="en-US" sz="3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out)">
                                      <p:cBhvr>
                                        <p:cTn id="7" dur="1000"/>
                                        <p:tgtEl>
                                          <p:spTgt spid="28675">
                                            <p:txEl>
                                              <p:pRg st="0" end="0"/>
                                            </p:txEl>
                                          </p:spTgt>
                                        </p:tgtEl>
                                      </p:cBhvr>
                                    </p:animEffect>
                                  </p:childTnLst>
                                </p:cTn>
                              </p:par>
                            </p:childTnLst>
                          </p:cTn>
                        </p:par>
                        <p:par>
                          <p:cTn id="8" fill="hold" nodeType="afterGroup">
                            <p:stCondLst>
                              <p:cond delay="1000"/>
                            </p:stCondLst>
                            <p:childTnLst>
                              <p:par>
                                <p:cTn id="9" presetID="4" presetClass="entr" presetSubtype="32" fill="hold" nodeType="after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animEffect transition="in" filter="box(out)">
                                      <p:cBhvr>
                                        <p:cTn id="11" dur="10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612775" y="228600"/>
            <a:ext cx="8153400" cy="990600"/>
          </a:xfrm>
        </p:spPr>
        <p:txBody>
          <a:bodyPr/>
          <a:lstStyle/>
          <a:p>
            <a:pPr algn="r" eaLnBrk="1" hangingPunct="1"/>
            <a:r>
              <a:rPr lang="fa-IR" altLang="en-US" sz="2800" smtClean="0"/>
              <a:t>اجزاء برگه اطلاعات</a:t>
            </a:r>
            <a:endParaRPr lang="en-US" altLang="en-US" sz="2800" smtClean="0"/>
          </a:p>
        </p:txBody>
      </p:sp>
      <p:sp>
        <p:nvSpPr>
          <p:cNvPr id="32771"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8675" name="Rectangle 3"/>
          <p:cNvSpPr>
            <a:spLocks noGrp="1"/>
          </p:cNvSpPr>
          <p:nvPr>
            <p:ph sz="quarter" idx="1"/>
          </p:nvPr>
        </p:nvSpPr>
        <p:spPr>
          <a:xfrm>
            <a:off x="457200" y="1600200"/>
            <a:ext cx="8229600" cy="4648200"/>
          </a:xfrm>
        </p:spPr>
        <p:txBody>
          <a:bodyPr/>
          <a:lstStyle/>
          <a:p>
            <a:pPr marL="609600" indent="-609600" algn="r" rtl="1" eaLnBrk="1" hangingPunct="1">
              <a:lnSpc>
                <a:spcPct val="150000"/>
              </a:lnSpc>
              <a:buNone/>
              <a:defRPr/>
            </a:pPr>
            <a:r>
              <a:rPr lang="fa-IR" altLang="en-US" dirty="0" smtClean="0"/>
              <a:t>14. </a:t>
            </a:r>
            <a:r>
              <a:rPr lang="ar-SA" altLang="en-US" dirty="0" smtClean="0"/>
              <a:t>فرد يا افرادي که شرکت کننده براي دانستن حقوق </a:t>
            </a:r>
            <a:r>
              <a:rPr lang="fa-IR" altLang="en-US" dirty="0" smtClean="0"/>
              <a:t>خود،کسب </a:t>
            </a:r>
            <a:r>
              <a:rPr lang="ar-SA" altLang="en-US" dirty="0" smtClean="0"/>
              <a:t>اطلاعات بيشتر و يا در موقع صدمه از مطالعه ميتواند با وي تماس بگيرد.</a:t>
            </a:r>
            <a:endParaRPr lang="fa-IR" altLang="en-US" sz="3600" dirty="0" smtClean="0"/>
          </a:p>
          <a:p>
            <a:pPr marL="742950" indent="-742950" algn="r" rtl="1" eaLnBrk="1" hangingPunct="1">
              <a:lnSpc>
                <a:spcPct val="150000"/>
              </a:lnSpc>
              <a:buNone/>
              <a:defRPr/>
            </a:pPr>
            <a:endParaRPr lang="fa-IR" altLang="en-US" sz="3600" dirty="0" smtClean="0"/>
          </a:p>
          <a:p>
            <a:pPr marL="742950" indent="-742950" algn="r" rtl="1" eaLnBrk="1" hangingPunct="1">
              <a:lnSpc>
                <a:spcPct val="150000"/>
              </a:lnSpc>
              <a:buNone/>
              <a:defRPr/>
            </a:pPr>
            <a:r>
              <a:rPr lang="fa-IR" altLang="en-US" sz="3600" dirty="0" smtClean="0"/>
              <a:t>15. </a:t>
            </a:r>
            <a:r>
              <a:rPr lang="ar-SA" altLang="en-US" dirty="0" smtClean="0"/>
              <a:t>دلايل </a:t>
            </a:r>
            <a:r>
              <a:rPr lang="ar-SA" altLang="en-US" dirty="0"/>
              <a:t>يا شرايطی که تحت آن همکاري شرکت کنندگان در مطالعه بايد قطع </a:t>
            </a:r>
            <a:r>
              <a:rPr lang="ar-SA" altLang="en-US" dirty="0" smtClean="0"/>
              <a:t>شود</a:t>
            </a:r>
            <a:r>
              <a:rPr lang="fa-IR" altLang="en-US" dirty="0" smtClean="0"/>
              <a:t>. </a:t>
            </a:r>
            <a:endParaRPr lang="fa-IR" altLang="en-US" dirty="0"/>
          </a:p>
          <a:p>
            <a:pPr marL="742950" indent="-742950" algn="r" rtl="1" eaLnBrk="1" hangingPunct="1">
              <a:lnSpc>
                <a:spcPct val="150000"/>
              </a:lnSpc>
              <a:buFont typeface="Arial" pitchFamily="34" charset="0"/>
              <a:buAutoNum type="arabicPeriod" startAt="14"/>
              <a:defRPr/>
            </a:pPr>
            <a:endParaRPr lang="en-US" altLang="en-US" sz="3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out)">
                                      <p:cBhvr>
                                        <p:cTn id="7" dur="1000"/>
                                        <p:tgtEl>
                                          <p:spTgt spid="28675">
                                            <p:txEl>
                                              <p:pRg st="0" end="0"/>
                                            </p:txEl>
                                          </p:spTgt>
                                        </p:tgtEl>
                                      </p:cBhvr>
                                    </p:animEffect>
                                  </p:childTnLst>
                                </p:cTn>
                              </p:par>
                            </p:childTnLst>
                          </p:cTn>
                        </p:par>
                        <p:par>
                          <p:cTn id="8" fill="hold" nodeType="afterGroup">
                            <p:stCondLst>
                              <p:cond delay="1000"/>
                            </p:stCondLst>
                            <p:childTnLst>
                              <p:par>
                                <p:cTn id="9" presetID="4" presetClass="entr" presetSubtype="32" fill="hold" nodeType="after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animEffect transition="in" filter="box(out)">
                                      <p:cBhvr>
                                        <p:cTn id="11" dur="10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612775" y="228600"/>
            <a:ext cx="8153400" cy="990600"/>
          </a:xfrm>
        </p:spPr>
        <p:txBody>
          <a:bodyPr/>
          <a:lstStyle/>
          <a:p>
            <a:pPr algn="r" eaLnBrk="1" hangingPunct="1"/>
            <a:r>
              <a:rPr lang="fa-IR" altLang="en-US" sz="2800" smtClean="0"/>
              <a:t>اجزاء برگه اطلاعات</a:t>
            </a:r>
            <a:endParaRPr lang="en-US" altLang="en-US" sz="2800" smtClean="0"/>
          </a:p>
        </p:txBody>
      </p:sp>
      <p:sp>
        <p:nvSpPr>
          <p:cNvPr id="33795"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9699" name="Rectangle 3"/>
          <p:cNvSpPr>
            <a:spLocks noGrp="1"/>
          </p:cNvSpPr>
          <p:nvPr>
            <p:ph sz="quarter" idx="1"/>
          </p:nvPr>
        </p:nvSpPr>
        <p:spPr>
          <a:xfrm>
            <a:off x="457200" y="1600200"/>
            <a:ext cx="8229600" cy="3505200"/>
          </a:xfrm>
        </p:spPr>
        <p:txBody>
          <a:bodyPr>
            <a:normAutofit/>
          </a:bodyPr>
          <a:lstStyle/>
          <a:p>
            <a:pPr marL="609600" indent="-609600" algn="r" rtl="1" eaLnBrk="1" hangingPunct="1">
              <a:lnSpc>
                <a:spcPct val="150000"/>
              </a:lnSpc>
              <a:buFont typeface="Arial" pitchFamily="34" charset="0"/>
              <a:buNone/>
            </a:pPr>
            <a:r>
              <a:rPr lang="fa-IR" altLang="en-US" dirty="0" smtClean="0"/>
              <a:t>16. </a:t>
            </a:r>
            <a:r>
              <a:rPr lang="ar-SA" altLang="en-US" dirty="0" smtClean="0"/>
              <a:t>طول تخميني دوره همکاري شرکت کننده در مطالعه</a:t>
            </a:r>
            <a:r>
              <a:rPr lang="fa-IR" altLang="en-US" dirty="0" smtClean="0"/>
              <a:t>.</a:t>
            </a:r>
          </a:p>
          <a:p>
            <a:pPr marL="609600" indent="-609600" algn="r" rtl="1" eaLnBrk="1" hangingPunct="1">
              <a:lnSpc>
                <a:spcPct val="150000"/>
              </a:lnSpc>
              <a:buFont typeface="Arial" pitchFamily="34" charset="0"/>
              <a:buNone/>
            </a:pPr>
            <a:endParaRPr lang="fa-IR" altLang="en-US" dirty="0" smtClean="0"/>
          </a:p>
          <a:p>
            <a:pPr marL="609600" indent="-609600" algn="r" rtl="1" eaLnBrk="1" hangingPunct="1">
              <a:lnSpc>
                <a:spcPct val="150000"/>
              </a:lnSpc>
              <a:buFont typeface="Arial" pitchFamily="34" charset="0"/>
              <a:buNone/>
            </a:pPr>
            <a:r>
              <a:rPr lang="fa-IR" altLang="en-US" dirty="0" smtClean="0"/>
              <a:t>17. تعارض منافع احتمالی پژوهشگران</a:t>
            </a:r>
          </a:p>
          <a:p>
            <a:pPr marL="609600" indent="-609600" algn="r" rtl="1" eaLnBrk="1" hangingPunct="1">
              <a:lnSpc>
                <a:spcPct val="150000"/>
              </a:lnSpc>
              <a:buFont typeface="Arial" pitchFamily="34" charset="0"/>
              <a:buNone/>
            </a:pPr>
            <a:endParaRPr lang="fa-IR" altLang="en-US" dirty="0" smtClean="0"/>
          </a:p>
          <a:p>
            <a:pPr marL="609600" indent="-609600" algn="r" rtl="1" eaLnBrk="1" hangingPunct="1">
              <a:lnSpc>
                <a:spcPct val="150000"/>
              </a:lnSpc>
              <a:buFont typeface="Arial" pitchFamily="34" charset="0"/>
              <a:buNone/>
            </a:pPr>
            <a:r>
              <a:rPr lang="fa-IR" altLang="en-US" dirty="0" smtClean="0"/>
              <a:t>18. حق دسترسی کميته اخلاق به اطلاعات مربوط به بيماران با رعايت رازداری</a:t>
            </a:r>
          </a:p>
          <a:p>
            <a:pPr marL="609600" indent="-609600" algn="r" rtl="1" eaLnBrk="1" hangingPunct="1"/>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out)">
                                      <p:cBhvr>
                                        <p:cTn id="7" dur="1000"/>
                                        <p:tgtEl>
                                          <p:spTgt spid="29699">
                                            <p:txEl>
                                              <p:pRg st="0" end="0"/>
                                            </p:txEl>
                                          </p:spTgt>
                                        </p:tgtEl>
                                      </p:cBhvr>
                                    </p:animEffect>
                                  </p:childTnLst>
                                </p:cTn>
                              </p:par>
                            </p:childTnLst>
                          </p:cTn>
                        </p:par>
                        <p:par>
                          <p:cTn id="8" fill="hold" nodeType="afterGroup">
                            <p:stCondLst>
                              <p:cond delay="1000"/>
                            </p:stCondLst>
                            <p:childTnLst>
                              <p:par>
                                <p:cTn id="9" presetID="4" presetClass="entr" presetSubtype="32"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box(out)">
                                      <p:cBhvr>
                                        <p:cTn id="11" dur="1000"/>
                                        <p:tgtEl>
                                          <p:spTgt spid="29699">
                                            <p:txEl>
                                              <p:pRg st="2" end="2"/>
                                            </p:txEl>
                                          </p:spTgt>
                                        </p:tgtEl>
                                      </p:cBhvr>
                                    </p:animEffect>
                                  </p:childTnLst>
                                </p:cTn>
                              </p:par>
                            </p:childTnLst>
                          </p:cTn>
                        </p:par>
                        <p:par>
                          <p:cTn id="12" fill="hold" nodeType="afterGroup">
                            <p:stCondLst>
                              <p:cond delay="2000"/>
                            </p:stCondLst>
                            <p:childTnLst>
                              <p:par>
                                <p:cTn id="13" presetID="4" presetClass="entr" presetSubtype="32" fill="hold" nodeType="after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box(out)">
                                      <p:cBhvr>
                                        <p:cTn id="15" dur="10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09600" y="228600"/>
            <a:ext cx="8153400" cy="990600"/>
          </a:xfrm>
        </p:spPr>
        <p:txBody>
          <a:bodyPr/>
          <a:lstStyle/>
          <a:p>
            <a:pPr algn="r" eaLnBrk="1" hangingPunct="1"/>
            <a:r>
              <a:rPr lang="fa-IR" altLang="en-US" sz="2800" dirty="0" smtClean="0"/>
              <a:t>موارد مهم اخلاقی در اجرای کارآزمایی بالینی</a:t>
            </a:r>
            <a:endParaRPr lang="en-US" altLang="en-US" sz="2800" dirty="0" smtClean="0"/>
          </a:p>
        </p:txBody>
      </p:sp>
      <p:sp>
        <p:nvSpPr>
          <p:cNvPr id="30723"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6627" name="Rectangle 3"/>
          <p:cNvSpPr>
            <a:spLocks noGrp="1"/>
          </p:cNvSpPr>
          <p:nvPr>
            <p:ph sz="quarter" idx="1"/>
          </p:nvPr>
        </p:nvSpPr>
        <p:spPr>
          <a:xfrm>
            <a:off x="457200" y="1676400"/>
            <a:ext cx="8229600" cy="4495800"/>
          </a:xfrm>
        </p:spPr>
        <p:txBody>
          <a:bodyPr>
            <a:normAutofit fontScale="77500" lnSpcReduction="20000"/>
          </a:bodyPr>
          <a:lstStyle/>
          <a:p>
            <a:pPr marL="609600" indent="-609600" algn="r" rtl="1" eaLnBrk="1" hangingPunct="1">
              <a:lnSpc>
                <a:spcPct val="150000"/>
              </a:lnSpc>
              <a:buFont typeface="Wingdings" pitchFamily="2" charset="2"/>
              <a:buAutoNum type="arabicPeriod"/>
              <a:defRPr/>
            </a:pPr>
            <a:endParaRPr lang="fa-IR" altLang="en-US" dirty="0" smtClean="0"/>
          </a:p>
          <a:p>
            <a:pPr marL="609600" indent="-609600">
              <a:buFont typeface="Wingdings" pitchFamily="2" charset="2"/>
              <a:buAutoNum type="arabicPeriod"/>
              <a:defRPr/>
            </a:pPr>
            <a:r>
              <a:rPr lang="fa-IR" altLang="en-US" dirty="0" smtClean="0"/>
              <a:t>توجیه مطالعه، </a:t>
            </a:r>
            <a:r>
              <a:rPr lang="ar-SA" altLang="en-US" dirty="0" smtClean="0"/>
              <a:t>درمانهايي که در اين کارآزمايي وجود دارد و اينکه </a:t>
            </a:r>
            <a:r>
              <a:rPr lang="ar-SA" altLang="en-US" dirty="0" smtClean="0">
                <a:solidFill>
                  <a:srgbClr val="FF0000"/>
                </a:solidFill>
              </a:rPr>
              <a:t>افراد به طور تصادفي </a:t>
            </a:r>
            <a:r>
              <a:rPr lang="ar-SA" altLang="en-US" dirty="0" smtClean="0"/>
              <a:t>به هر يک از گروههاي درماني ممکن است وارد ميشوند.</a:t>
            </a:r>
            <a:r>
              <a:rPr lang="fa-IR" altLang="en-US" dirty="0" smtClean="0"/>
              <a:t>و اهداف مطالعه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فرم رضایت آگاهانه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تاییدیه اخلاق</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اعلام تعارض منافع</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ثبت پروتکل مطالعه</a:t>
            </a:r>
          </a:p>
          <a:p>
            <a:pPr marL="609600" indent="-609600" algn="r" rtl="1" eaLnBrk="1" hangingPunct="1">
              <a:lnSpc>
                <a:spcPct val="150000"/>
              </a:lnSpc>
              <a:buFont typeface="Wingdings" pitchFamily="2" charset="2"/>
              <a:buAutoNum type="arabicPeriod"/>
              <a:defRPr/>
            </a:pPr>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ox(out)">
                                      <p:cBhvr>
                                        <p:cTn id="7" dur="10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box(out)">
                                      <p:cBhvr>
                                        <p:cTn id="12" dur="1000"/>
                                        <p:tgtEl>
                                          <p:spTgt spid="2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animEffect transition="in" filter="box(out)">
                                      <p:cBhvr>
                                        <p:cTn id="17" dur="1000"/>
                                        <p:tgtEl>
                                          <p:spTgt spid="266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6627">
                                            <p:txEl>
                                              <p:pRg st="7" end="7"/>
                                            </p:txEl>
                                          </p:spTgt>
                                        </p:tgtEl>
                                        <p:attrNameLst>
                                          <p:attrName>style.visibility</p:attrName>
                                        </p:attrNameLst>
                                      </p:cBhvr>
                                      <p:to>
                                        <p:strVal val="visible"/>
                                      </p:to>
                                    </p:set>
                                    <p:animEffect transition="in" filter="box(out)">
                                      <p:cBhvr>
                                        <p:cTn id="22" dur="1000"/>
                                        <p:tgtEl>
                                          <p:spTgt spid="266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animEffect transition="in" filter="box(out)">
                                      <p:cBhvr>
                                        <p:cTn id="27" dur="10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09600" y="228600"/>
            <a:ext cx="8153400" cy="990600"/>
          </a:xfrm>
        </p:spPr>
        <p:txBody>
          <a:bodyPr/>
          <a:lstStyle/>
          <a:p>
            <a:pPr algn="r" eaLnBrk="1" hangingPunct="1"/>
            <a:r>
              <a:rPr lang="fa-IR" altLang="en-US" sz="2800" dirty="0" smtClean="0"/>
              <a:t>موارد مهم اخلاقی در اجرای کارآزمایی بالینی</a:t>
            </a:r>
            <a:endParaRPr lang="en-US" altLang="en-US" sz="2800" dirty="0" smtClean="0"/>
          </a:p>
        </p:txBody>
      </p:sp>
      <p:sp>
        <p:nvSpPr>
          <p:cNvPr id="30723"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6627" name="Rectangle 3"/>
          <p:cNvSpPr>
            <a:spLocks noGrp="1"/>
          </p:cNvSpPr>
          <p:nvPr>
            <p:ph sz="quarter" idx="1"/>
          </p:nvPr>
        </p:nvSpPr>
        <p:spPr>
          <a:xfrm>
            <a:off x="457200" y="1676400"/>
            <a:ext cx="8229600" cy="4495800"/>
          </a:xfrm>
        </p:spPr>
        <p:txBody>
          <a:bodyPr>
            <a:normAutofit fontScale="77500" lnSpcReduction="20000"/>
          </a:bodyPr>
          <a:lstStyle/>
          <a:p>
            <a:pPr marL="609600" indent="-609600" algn="r" rtl="1" eaLnBrk="1" hangingPunct="1">
              <a:lnSpc>
                <a:spcPct val="150000"/>
              </a:lnSpc>
              <a:buFont typeface="Wingdings" pitchFamily="2" charset="2"/>
              <a:buAutoNum type="arabicPeriod"/>
              <a:defRPr/>
            </a:pPr>
            <a:endParaRPr lang="fa-IR" altLang="en-US" dirty="0" smtClean="0"/>
          </a:p>
          <a:p>
            <a:pPr marL="609600" indent="-609600">
              <a:buFont typeface="Wingdings" pitchFamily="2" charset="2"/>
              <a:buAutoNum type="arabicPeriod"/>
              <a:defRPr/>
            </a:pPr>
            <a:r>
              <a:rPr lang="fa-IR" altLang="en-US" dirty="0" smtClean="0">
                <a:solidFill>
                  <a:schemeClr val="bg1">
                    <a:lumMod val="65000"/>
                  </a:schemeClr>
                </a:solidFill>
              </a:rPr>
              <a:t>توجیه مطالعه، </a:t>
            </a:r>
            <a:r>
              <a:rPr lang="ar-SA" altLang="en-US" dirty="0" smtClean="0">
                <a:solidFill>
                  <a:schemeClr val="bg1">
                    <a:lumMod val="65000"/>
                  </a:schemeClr>
                </a:solidFill>
              </a:rPr>
              <a:t>درمانهايي که در اين کارآزمايي وجود دارد و اينکه افراد به طور تصادفي به هر يک از گروههاي درماني ممکن است وارد ميشوند.</a:t>
            </a:r>
            <a:r>
              <a:rPr lang="fa-IR" altLang="en-US" dirty="0" smtClean="0">
                <a:solidFill>
                  <a:schemeClr val="bg1">
                    <a:lumMod val="65000"/>
                  </a:schemeClr>
                </a:solidFill>
              </a:rPr>
              <a:t>و اهداف مطالعه</a:t>
            </a:r>
          </a:p>
          <a:p>
            <a:pPr marL="609600" indent="-609600" algn="r" rtl="1" eaLnBrk="1" hangingPunct="1">
              <a:lnSpc>
                <a:spcPct val="150000"/>
              </a:lnSpc>
              <a:buFont typeface="Wingdings" pitchFamily="2" charset="2"/>
              <a:buAutoNum type="arabicPeriod"/>
              <a:defRPr/>
            </a:pPr>
            <a:endParaRPr lang="fa-IR" altLang="en-US" dirty="0" smtClean="0">
              <a:solidFill>
                <a:schemeClr val="bg1">
                  <a:lumMod val="65000"/>
                </a:schemeClr>
              </a:solidFill>
            </a:endParaRPr>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فرم رضایت آگاهانه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تاییدیه اخلاق</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اعلام تعارض منافع</a:t>
            </a:r>
          </a:p>
          <a:p>
            <a:pPr marL="609600" indent="-609600" algn="r" rtl="1" eaLnBrk="1" hangingPunct="1">
              <a:lnSpc>
                <a:spcPct val="150000"/>
              </a:lnSpc>
              <a:buFont typeface="Wingdings" pitchFamily="2" charset="2"/>
              <a:buAutoNum type="arabicPeriod"/>
              <a:defRPr/>
            </a:pPr>
            <a:endParaRPr lang="fa-IR" altLang="en-US" dirty="0" smtClean="0">
              <a:solidFill>
                <a:schemeClr val="bg1">
                  <a:lumMod val="65000"/>
                </a:schemeClr>
              </a:solidFill>
            </a:endParaRPr>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ثبت پروتکل مطالعه</a:t>
            </a:r>
          </a:p>
          <a:p>
            <a:pPr marL="609600" indent="-609600" algn="r" rtl="1" eaLnBrk="1" hangingPunct="1">
              <a:lnSpc>
                <a:spcPct val="150000"/>
              </a:lnSpc>
              <a:buFont typeface="Wingdings" pitchFamily="2" charset="2"/>
              <a:buAutoNum type="arabicPeriod"/>
              <a:defRPr/>
            </a:pPr>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ox(out)">
                                      <p:cBhvr>
                                        <p:cTn id="7" dur="10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box(out)">
                                      <p:cBhvr>
                                        <p:cTn id="12" dur="1000"/>
                                        <p:tgtEl>
                                          <p:spTgt spid="2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animEffect transition="in" filter="box(out)">
                                      <p:cBhvr>
                                        <p:cTn id="17" dur="1000"/>
                                        <p:tgtEl>
                                          <p:spTgt spid="266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6627">
                                            <p:txEl>
                                              <p:pRg st="7" end="7"/>
                                            </p:txEl>
                                          </p:spTgt>
                                        </p:tgtEl>
                                        <p:attrNameLst>
                                          <p:attrName>style.visibility</p:attrName>
                                        </p:attrNameLst>
                                      </p:cBhvr>
                                      <p:to>
                                        <p:strVal val="visible"/>
                                      </p:to>
                                    </p:set>
                                    <p:animEffect transition="in" filter="box(out)">
                                      <p:cBhvr>
                                        <p:cTn id="22" dur="1000"/>
                                        <p:tgtEl>
                                          <p:spTgt spid="266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animEffect transition="in" filter="box(out)">
                                      <p:cBhvr>
                                        <p:cTn id="27" dur="10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838200" y="2133600"/>
            <a:ext cx="7772400" cy="1500188"/>
          </a:xfrm>
        </p:spPr>
        <p:txBody>
          <a:bodyPr/>
          <a:lstStyle/>
          <a:p>
            <a:pPr eaLnBrk="1" hangingPunct="1"/>
            <a:r>
              <a:rPr lang="fa-IR" altLang="en-US" smtClean="0"/>
              <a:t> انصاف در توزيع عوارض و سودمندي حاصل از پژوهش</a:t>
            </a:r>
            <a:endParaRPr lang="en-US" altLang="en-US" smtClean="0"/>
          </a:p>
          <a:p>
            <a:pPr eaLnBrk="1" hangingPunct="1"/>
            <a:r>
              <a:rPr lang="fa-IR" altLang="en-US" smtClean="0"/>
              <a:t> حفاظت از حقوق افراد آسيب پذير</a:t>
            </a:r>
            <a:endParaRPr lang="en-US" altLang="en-US" smtClean="0"/>
          </a:p>
        </p:txBody>
      </p:sp>
      <p:sp>
        <p:nvSpPr>
          <p:cNvPr id="25603" name="Rectangle 2"/>
          <p:cNvSpPr>
            <a:spLocks noGrp="1" noChangeArrowheads="1"/>
          </p:cNvSpPr>
          <p:nvPr>
            <p:ph type="title"/>
          </p:nvPr>
        </p:nvSpPr>
        <p:spPr>
          <a:xfrm>
            <a:off x="990600" y="774700"/>
            <a:ext cx="7772400" cy="828675"/>
          </a:xfrm>
        </p:spPr>
        <p:txBody>
          <a:bodyPr/>
          <a:lstStyle/>
          <a:p>
            <a:pPr algn="r" eaLnBrk="1" hangingPunct="1">
              <a:defRPr/>
            </a:pPr>
            <a:r>
              <a:rPr lang="fa-IR" altLang="en-US" sz="2800" dirty="0"/>
              <a:t>عدالت</a:t>
            </a:r>
            <a:endParaRPr lang="en-US" altLang="en-US" sz="2800" dirty="0"/>
          </a:p>
        </p:txBody>
      </p:sp>
      <p:sp>
        <p:nvSpPr>
          <p:cNvPr id="25604" name="Footer Placeholder 5"/>
          <p:cNvSpPr>
            <a:spLocks noGrp="1"/>
          </p:cNvSpPr>
          <p:nvPr>
            <p:ph type="ftr" sz="quarter" idx="10"/>
          </p:nvPr>
        </p:nvSpPr>
        <p:spPr>
          <a:xfrm>
            <a:off x="0" y="6492875"/>
            <a:ext cx="5421313" cy="365125"/>
          </a:xfrm>
        </p:spPr>
        <p:txBody>
          <a:bodyPr/>
          <a:lstStyle/>
          <a:p>
            <a:pPr>
              <a:defRPr/>
            </a:pPr>
            <a:r>
              <a:rPr lang="en-US" altLang="en-US" smtClean="0"/>
              <a:t>Clinical Trial Center</a:t>
            </a:r>
          </a:p>
        </p:txBody>
      </p:sp>
      <p:sp>
        <p:nvSpPr>
          <p:cNvPr id="5" name="Rounded Rectangle 4"/>
          <p:cNvSpPr/>
          <p:nvPr/>
        </p:nvSpPr>
        <p:spPr>
          <a:xfrm>
            <a:off x="1219200" y="4343400"/>
            <a:ext cx="7086600" cy="17526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fa-IR" sz="2000" dirty="0">
                <a:cs typeface="B Mitra" pitchFamily="2" charset="-78"/>
              </a:rPr>
              <a:t>پژوهشهاي پزشكي تنها زماني قابل توجيه‌اند كه جامعه‌اي كه افراد تحت مطالعه به آن تعلق دارند بتوانند از نتايج پژوهش سود ببرند.</a:t>
            </a:r>
            <a:endParaRPr lang="en-US" sz="2000" dirty="0">
              <a:cs typeface="B Mitra" pitchFamily="2" charset="-78"/>
            </a:endParaRPr>
          </a:p>
          <a:p>
            <a:pPr algn="r" rtl="1">
              <a:defRPr/>
            </a:pPr>
            <a:endParaRPr lang="en-US" sz="2000" dirty="0">
              <a:cs typeface="B Mitra" pitchFamily="2" charset="-78"/>
            </a:endParaRPr>
          </a:p>
        </p:txBody>
      </p:sp>
      <p:sp>
        <p:nvSpPr>
          <p:cNvPr id="2" name="Rectangle 1"/>
          <p:cNvSpPr/>
          <p:nvPr/>
        </p:nvSpPr>
        <p:spPr>
          <a:xfrm>
            <a:off x="533400" y="1603375"/>
            <a:ext cx="3381375" cy="2401888"/>
          </a:xfrm>
          <a:prstGeom prst="rect">
            <a:avLst/>
          </a:prstGeom>
        </p:spPr>
        <p:txBody>
          <a:bodyPr>
            <a:spAutoFit/>
          </a:bodyPr>
          <a:lstStyle/>
          <a:p>
            <a:pPr>
              <a:lnSpc>
                <a:spcPct val="150000"/>
              </a:lnSpc>
              <a:defRPr/>
            </a:pPr>
            <a:r>
              <a:rPr lang="en-US" sz="2000" b="0" dirty="0">
                <a:solidFill>
                  <a:schemeClr val="tx2">
                    <a:lumMod val="75000"/>
                  </a:schemeClr>
                </a:solidFill>
                <a:latin typeface="Tahoma" pitchFamily="34" charset="0"/>
                <a:cs typeface="B Nazanin" panose="00000400000000000000" pitchFamily="2" charset="-78"/>
              </a:rPr>
              <a:t>Exploitation of poor populations as a means to an end, by research from which they would not benefit, was unacceptable.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Essential Documents/ Trial Master File </a:t>
            </a:r>
            <a:r>
              <a:rPr lang="fa-IR" dirty="0" smtClean="0"/>
              <a:t/>
            </a:r>
            <a:br>
              <a:rPr lang="fa-IR" dirty="0" smtClean="0"/>
            </a:br>
            <a:r>
              <a:rPr lang="fa-IR" dirty="0" smtClean="0"/>
              <a:t>مستندات اصلی برای کارآزمایی بالینی</a:t>
            </a:r>
            <a:endParaRPr lang="en-US" dirty="0"/>
          </a:p>
        </p:txBody>
      </p:sp>
      <p:sp>
        <p:nvSpPr>
          <p:cNvPr id="3" name="Content Placeholder 2"/>
          <p:cNvSpPr>
            <a:spLocks noGrp="1"/>
          </p:cNvSpPr>
          <p:nvPr>
            <p:ph idx="1"/>
          </p:nvPr>
        </p:nvSpPr>
        <p:spPr/>
        <p:txBody>
          <a:bodyPr>
            <a:normAutofit fontScale="77500" lnSpcReduction="20000"/>
          </a:bodyPr>
          <a:lstStyle/>
          <a:p>
            <a:pPr algn="l" rtl="0"/>
            <a:r>
              <a:rPr lang="en-US" b="1" dirty="0"/>
              <a:t>Before the Clinical Phase of the Trial </a:t>
            </a:r>
            <a:r>
              <a:rPr lang="en-US" b="1" dirty="0" smtClean="0"/>
              <a:t>Commences            </a:t>
            </a:r>
            <a:r>
              <a:rPr lang="fa-IR" b="1" dirty="0" smtClean="0"/>
              <a:t>مستندات پیش از اجرای مطالعه</a:t>
            </a:r>
            <a:endParaRPr lang="en-US" b="1" dirty="0" smtClean="0"/>
          </a:p>
          <a:p>
            <a:pPr lvl="1" algn="l" rtl="0"/>
            <a:endParaRPr lang="en-US" dirty="0" smtClean="0"/>
          </a:p>
          <a:p>
            <a:pPr lvl="1" algn="l" rtl="0"/>
            <a:r>
              <a:rPr lang="en-US" dirty="0" smtClean="0"/>
              <a:t>Investigators Brochure  </a:t>
            </a:r>
            <a:r>
              <a:rPr lang="fa-IR" dirty="0" smtClean="0"/>
              <a:t>بروشور محقق</a:t>
            </a:r>
            <a:endParaRPr lang="en-US" dirty="0" smtClean="0"/>
          </a:p>
          <a:p>
            <a:pPr lvl="2"/>
            <a:r>
              <a:rPr lang="en-US" dirty="0" smtClean="0"/>
              <a:t>Clinical and Non clinical data relevant to the study</a:t>
            </a:r>
          </a:p>
          <a:p>
            <a:pPr lvl="1" algn="l" rtl="0"/>
            <a:endParaRPr lang="en-US" dirty="0" smtClean="0"/>
          </a:p>
          <a:p>
            <a:pPr lvl="1" algn="l" rtl="0"/>
            <a:r>
              <a:rPr lang="en-US" dirty="0" smtClean="0"/>
              <a:t>Regulatory documents </a:t>
            </a:r>
            <a:r>
              <a:rPr lang="fa-IR" dirty="0" smtClean="0"/>
              <a:t>مجوزهای قانونی و علمی</a:t>
            </a:r>
            <a:endParaRPr lang="en-US" dirty="0" smtClean="0"/>
          </a:p>
          <a:p>
            <a:pPr lvl="2"/>
            <a:r>
              <a:rPr lang="en-US" dirty="0" smtClean="0"/>
              <a:t>CTA, Insurance, SAE forms</a:t>
            </a:r>
          </a:p>
          <a:p>
            <a:pPr lvl="1" algn="l" rtl="0"/>
            <a:endParaRPr lang="en-US" dirty="0" smtClean="0"/>
          </a:p>
          <a:p>
            <a:pPr lvl="1" algn="l" rtl="0"/>
            <a:r>
              <a:rPr lang="en-US" dirty="0" smtClean="0"/>
              <a:t> Protocol</a:t>
            </a:r>
            <a:r>
              <a:rPr lang="fa-IR" dirty="0" smtClean="0"/>
              <a:t> پروتکل </a:t>
            </a:r>
            <a:endParaRPr lang="en-US" dirty="0" smtClean="0"/>
          </a:p>
          <a:p>
            <a:pPr lvl="2"/>
            <a:r>
              <a:rPr lang="en-US" dirty="0" smtClean="0"/>
              <a:t>Handbook of the trial</a:t>
            </a:r>
          </a:p>
          <a:p>
            <a:pPr lvl="1" algn="l" rtl="0"/>
            <a:endParaRPr lang="en-US" dirty="0" smtClean="0"/>
          </a:p>
          <a:p>
            <a:pPr lvl="1" algn="l" rtl="0"/>
            <a:r>
              <a:rPr lang="en-US" dirty="0" smtClean="0"/>
              <a:t> Site Operating Procedure Manual</a:t>
            </a:r>
            <a:r>
              <a:rPr lang="fa-IR" dirty="0" smtClean="0"/>
              <a:t> دسورالعمل های اجرایی</a:t>
            </a:r>
            <a:endParaRPr lang="en-US" dirty="0" smtClean="0"/>
          </a:p>
          <a:p>
            <a:pPr lvl="2"/>
            <a:r>
              <a:rPr lang="en-US" dirty="0" smtClean="0"/>
              <a:t>Detailed procedures for the conduct of the trial</a:t>
            </a:r>
          </a:p>
        </p:txBody>
      </p:sp>
    </p:spTree>
    <p:extLst>
      <p:ext uri="{BB962C8B-B14F-4D97-AF65-F5344CB8AC3E}">
        <p14:creationId xmlns:p14="http://schemas.microsoft.com/office/powerpoint/2010/main" xmlns="" val="917606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Trial Master File</a:t>
            </a:r>
            <a:endParaRPr lang="en-US" dirty="0"/>
          </a:p>
        </p:txBody>
      </p:sp>
      <p:sp>
        <p:nvSpPr>
          <p:cNvPr id="3" name="Content Placeholder 2"/>
          <p:cNvSpPr>
            <a:spLocks noGrp="1"/>
          </p:cNvSpPr>
          <p:nvPr>
            <p:ph idx="1"/>
          </p:nvPr>
        </p:nvSpPr>
        <p:spPr/>
        <p:txBody>
          <a:bodyPr>
            <a:normAutofit fontScale="77500" lnSpcReduction="20000"/>
          </a:bodyPr>
          <a:lstStyle/>
          <a:p>
            <a:pPr algn="l" rtl="0"/>
            <a:r>
              <a:rPr lang="en-US" b="1" dirty="0" smtClean="0"/>
              <a:t>During </a:t>
            </a:r>
            <a:r>
              <a:rPr lang="en-US" b="1" dirty="0"/>
              <a:t>the Clinical Conduct of the </a:t>
            </a:r>
            <a:r>
              <a:rPr lang="en-US" b="1" dirty="0" smtClean="0"/>
              <a:t>Trial</a:t>
            </a:r>
            <a:r>
              <a:rPr lang="fa-IR" b="1" dirty="0" smtClean="0"/>
              <a:t>      مستندات حین اجرای مطالعه                     </a:t>
            </a:r>
            <a:endParaRPr lang="en-US" b="1" dirty="0" smtClean="0"/>
          </a:p>
          <a:p>
            <a:pPr lvl="1" algn="l" rtl="0"/>
            <a:endParaRPr lang="en-US" dirty="0" smtClean="0"/>
          </a:p>
          <a:p>
            <a:pPr lvl="1" algn="l" rtl="0"/>
            <a:r>
              <a:rPr lang="en-US" dirty="0" smtClean="0"/>
              <a:t>The Case Report Forms</a:t>
            </a:r>
            <a:r>
              <a:rPr lang="fa-IR" dirty="0" smtClean="0"/>
              <a:t>   فرم جمع آوری اطلاعات و نحوه تکمیل آن </a:t>
            </a:r>
            <a:endParaRPr lang="en-US" dirty="0" smtClean="0"/>
          </a:p>
          <a:p>
            <a:pPr lvl="2"/>
            <a:r>
              <a:rPr lang="en-US" dirty="0" smtClean="0"/>
              <a:t>Record of the data to be </a:t>
            </a:r>
            <a:r>
              <a:rPr lang="en-US" dirty="0" err="1" smtClean="0"/>
              <a:t>analysed</a:t>
            </a:r>
            <a:endParaRPr lang="en-US" dirty="0" smtClean="0"/>
          </a:p>
          <a:p>
            <a:pPr marL="457200" lvl="1" indent="0" algn="l" rtl="0">
              <a:buNone/>
            </a:pPr>
            <a:endParaRPr lang="en-US" dirty="0" smtClean="0"/>
          </a:p>
          <a:p>
            <a:pPr lvl="1" algn="l" rtl="0"/>
            <a:r>
              <a:rPr lang="en-US" dirty="0" smtClean="0"/>
              <a:t>Subject Logs: </a:t>
            </a:r>
            <a:endParaRPr lang="fa-IR" dirty="0" smtClean="0"/>
          </a:p>
          <a:p>
            <a:pPr lvl="2"/>
            <a:r>
              <a:rPr lang="en-US" dirty="0" smtClean="0"/>
              <a:t>Subject Screening Log, Subject Identification code list, Subject Enrolment Log, signed Informed consent</a:t>
            </a:r>
          </a:p>
          <a:p>
            <a:pPr lvl="2"/>
            <a:endParaRPr lang="en-US" dirty="0" smtClean="0"/>
          </a:p>
          <a:p>
            <a:pPr lvl="1" algn="l" rtl="0"/>
            <a:r>
              <a:rPr lang="en-US" dirty="0" smtClean="0"/>
              <a:t>Source Documents </a:t>
            </a:r>
            <a:endParaRPr lang="fa-IR" dirty="0" smtClean="0"/>
          </a:p>
          <a:p>
            <a:pPr lvl="2"/>
            <a:r>
              <a:rPr lang="en-US" sz="2500" dirty="0"/>
              <a:t>Original documents or certified copies</a:t>
            </a:r>
          </a:p>
          <a:p>
            <a:pPr lvl="2"/>
            <a:r>
              <a:rPr lang="en-US" sz="2500" dirty="0"/>
              <a:t>Containing data related to the trial</a:t>
            </a:r>
          </a:p>
          <a:p>
            <a:pPr lvl="2"/>
            <a:endParaRPr lang="en-US" sz="2500" dirty="0"/>
          </a:p>
          <a:p>
            <a:pPr lvl="1" algn="l" rtl="0"/>
            <a:r>
              <a:rPr lang="en-US" dirty="0"/>
              <a:t>Monitoring visit reports, Interim or annual reports </a:t>
            </a:r>
          </a:p>
        </p:txBody>
      </p:sp>
    </p:spTree>
    <p:extLst>
      <p:ext uri="{BB962C8B-B14F-4D97-AF65-F5344CB8AC3E}">
        <p14:creationId xmlns:p14="http://schemas.microsoft.com/office/powerpoint/2010/main" xmlns="" val="185592597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Trial Master File</a:t>
            </a:r>
            <a:endParaRPr lang="en-US" dirty="0"/>
          </a:p>
        </p:txBody>
      </p:sp>
      <p:sp>
        <p:nvSpPr>
          <p:cNvPr id="3" name="Content Placeholder 2"/>
          <p:cNvSpPr>
            <a:spLocks noGrp="1"/>
          </p:cNvSpPr>
          <p:nvPr>
            <p:ph idx="1"/>
          </p:nvPr>
        </p:nvSpPr>
        <p:spPr/>
        <p:txBody>
          <a:bodyPr>
            <a:normAutofit/>
          </a:bodyPr>
          <a:lstStyle/>
          <a:p>
            <a:pPr algn="l" rtl="0"/>
            <a:r>
              <a:rPr lang="en-US" sz="2800" b="1" dirty="0"/>
              <a:t>After Completion or Termination of the Trial</a:t>
            </a:r>
          </a:p>
          <a:p>
            <a:pPr lvl="1" algn="l" rtl="0"/>
            <a:r>
              <a:rPr lang="en-US" sz="2700" dirty="0" smtClean="0"/>
              <a:t>Investigational product(s) </a:t>
            </a:r>
            <a:r>
              <a:rPr lang="en-US" sz="2700" dirty="0" smtClean="0">
                <a:solidFill>
                  <a:srgbClr val="FF0000"/>
                </a:solidFill>
              </a:rPr>
              <a:t>accountability</a:t>
            </a:r>
            <a:r>
              <a:rPr lang="en-US" sz="2700" dirty="0" smtClean="0"/>
              <a:t> at site</a:t>
            </a:r>
          </a:p>
          <a:p>
            <a:pPr lvl="1" algn="l" rtl="0"/>
            <a:r>
              <a:rPr lang="en-US" sz="2700" dirty="0" smtClean="0"/>
              <a:t>Documentation of investigational product </a:t>
            </a:r>
            <a:r>
              <a:rPr lang="en-US" sz="2700" dirty="0" smtClean="0">
                <a:solidFill>
                  <a:srgbClr val="FF0000"/>
                </a:solidFill>
              </a:rPr>
              <a:t>destruction </a:t>
            </a:r>
          </a:p>
          <a:p>
            <a:pPr lvl="1" algn="l" rtl="0"/>
            <a:r>
              <a:rPr lang="en-US" sz="2700" dirty="0" smtClean="0"/>
              <a:t>Completed subject </a:t>
            </a:r>
            <a:r>
              <a:rPr lang="en-US" sz="2700" dirty="0" smtClean="0">
                <a:solidFill>
                  <a:srgbClr val="FF0000"/>
                </a:solidFill>
              </a:rPr>
              <a:t>identification</a:t>
            </a:r>
            <a:r>
              <a:rPr lang="en-US" sz="2700" dirty="0" smtClean="0"/>
              <a:t> code list </a:t>
            </a:r>
          </a:p>
          <a:p>
            <a:pPr lvl="1" algn="l" rtl="0"/>
            <a:r>
              <a:rPr lang="en-US" sz="2700" dirty="0" smtClean="0"/>
              <a:t>Final trial </a:t>
            </a:r>
            <a:r>
              <a:rPr lang="en-US" sz="2700" dirty="0" smtClean="0">
                <a:solidFill>
                  <a:srgbClr val="FF0000"/>
                </a:solidFill>
              </a:rPr>
              <a:t>close-out monitoring </a:t>
            </a:r>
            <a:r>
              <a:rPr lang="en-US" sz="2700" dirty="0" smtClean="0"/>
              <a:t>report </a:t>
            </a:r>
          </a:p>
          <a:p>
            <a:pPr lvl="1" algn="l" rtl="0"/>
            <a:r>
              <a:rPr lang="en-US" sz="2700" dirty="0" smtClean="0"/>
              <a:t>Clinical study </a:t>
            </a:r>
            <a:r>
              <a:rPr lang="en-US" sz="2700" dirty="0" smtClean="0">
                <a:solidFill>
                  <a:srgbClr val="FF0000"/>
                </a:solidFill>
              </a:rPr>
              <a:t>report</a:t>
            </a:r>
            <a:endParaRPr lang="en-US" sz="2700" dirty="0">
              <a:solidFill>
                <a:srgbClr val="FF0000"/>
              </a:solidFill>
            </a:endParaRPr>
          </a:p>
        </p:txBody>
      </p:sp>
    </p:spTree>
    <p:extLst>
      <p:ext uri="{BB962C8B-B14F-4D97-AF65-F5344CB8AC3E}">
        <p14:creationId xmlns:p14="http://schemas.microsoft.com/office/powerpoint/2010/main" xmlns="" val="132942336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Trial Master File</a:t>
            </a:r>
            <a:endParaRPr lang="en-US" dirty="0"/>
          </a:p>
        </p:txBody>
      </p:sp>
      <p:sp>
        <p:nvSpPr>
          <p:cNvPr id="3" name="Content Placeholder 2"/>
          <p:cNvSpPr>
            <a:spLocks noGrp="1"/>
          </p:cNvSpPr>
          <p:nvPr>
            <p:ph idx="1"/>
          </p:nvPr>
        </p:nvSpPr>
        <p:spPr/>
        <p:txBody>
          <a:bodyPr>
            <a:normAutofit/>
          </a:bodyPr>
          <a:lstStyle/>
          <a:p>
            <a:r>
              <a:rPr lang="en-US" i="1" dirty="0" smtClean="0"/>
              <a:t>http://www.crash2.lshtm.ac.uk/ICHGCP/8Documents.htm</a:t>
            </a:r>
            <a:endParaRPr lang="en-US" dirty="0"/>
          </a:p>
        </p:txBody>
      </p:sp>
    </p:spTree>
    <p:extLst>
      <p:ext uri="{BB962C8B-B14F-4D97-AF65-F5344CB8AC3E}">
        <p14:creationId xmlns:p14="http://schemas.microsoft.com/office/powerpoint/2010/main" xmlns="" val="229875431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3"/>
          <p:cNvSpPr>
            <a:spLocks noGrp="1"/>
          </p:cNvSpPr>
          <p:nvPr>
            <p:ph type="title"/>
          </p:nvPr>
        </p:nvSpPr>
        <p:spPr>
          <a:xfrm>
            <a:off x="0" y="304800"/>
            <a:ext cx="8915400" cy="1066800"/>
          </a:xfrm>
        </p:spPr>
        <p:txBody>
          <a:bodyPr/>
          <a:lstStyle/>
          <a:p>
            <a:pPr algn="r" eaLnBrk="1" hangingPunct="1"/>
            <a:r>
              <a:rPr lang="ar-SA" altLang="en-US" sz="2200" smtClean="0"/>
              <a:t>موارديكه استفاده از دارونما مجاز مي‌باشد</a:t>
            </a:r>
            <a:r>
              <a:rPr lang="en-US" altLang="en-US" sz="2200" smtClean="0"/>
              <a:t> </a:t>
            </a:r>
          </a:p>
        </p:txBody>
      </p:sp>
      <p:sp>
        <p:nvSpPr>
          <p:cNvPr id="49155"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35844" name="Rectangle 4"/>
          <p:cNvSpPr>
            <a:spLocks noGrp="1"/>
          </p:cNvSpPr>
          <p:nvPr>
            <p:ph sz="quarter" idx="1"/>
          </p:nvPr>
        </p:nvSpPr>
        <p:spPr>
          <a:xfrm>
            <a:off x="457200" y="1295400"/>
            <a:ext cx="8229600" cy="5334000"/>
          </a:xfrm>
        </p:spPr>
        <p:txBody>
          <a:bodyPr/>
          <a:lstStyle/>
          <a:p>
            <a:pPr eaLnBrk="1" hangingPunct="1">
              <a:buFont typeface="Arial" pitchFamily="34" charset="0"/>
              <a:buNone/>
            </a:pPr>
            <a:endParaRPr lang="en-US" altLang="en-US" sz="2000" smtClean="0"/>
          </a:p>
          <a:p>
            <a:pPr lvl="1" eaLnBrk="1" hangingPunct="1">
              <a:lnSpc>
                <a:spcPct val="150000"/>
              </a:lnSpc>
            </a:pPr>
            <a:r>
              <a:rPr lang="fa-IR" altLang="en-US" sz="1800" smtClean="0"/>
              <a:t>درمان استانداردي وجود ندارد</a:t>
            </a:r>
            <a:endParaRPr lang="en-US" altLang="en-US" sz="1800" smtClean="0"/>
          </a:p>
          <a:p>
            <a:pPr lvl="1" eaLnBrk="1" hangingPunct="1">
              <a:lnSpc>
                <a:spcPct val="150000"/>
              </a:lnSpc>
            </a:pPr>
            <a:r>
              <a:rPr lang="ar-SA" altLang="en-US" sz="1800" smtClean="0"/>
              <a:t> شواهدي از اثربخشي بيشتر درمان </a:t>
            </a:r>
            <a:r>
              <a:rPr lang="fa-IR" altLang="en-US" sz="1800" smtClean="0"/>
              <a:t>رایج</a:t>
            </a:r>
            <a:r>
              <a:rPr lang="ar-SA" altLang="en-US" sz="1800" smtClean="0"/>
              <a:t> نسبت به دارونما وجود نداشته باشد</a:t>
            </a:r>
            <a:r>
              <a:rPr lang="en-US" altLang="en-US" sz="1800" smtClean="0"/>
              <a:t> </a:t>
            </a:r>
          </a:p>
          <a:p>
            <a:pPr lvl="1" eaLnBrk="1" hangingPunct="1">
              <a:lnSpc>
                <a:spcPct val="150000"/>
              </a:lnSpc>
            </a:pPr>
            <a:r>
              <a:rPr lang="ar-SA" altLang="en-US" sz="1800" smtClean="0"/>
              <a:t>عدم وجود درمان استاندارد بخاطر محدويتهاي هزينه يا عدم تأمين پايدار آن در دسترس نباشد. </a:t>
            </a:r>
            <a:endParaRPr lang="en-US" altLang="en-US" sz="1800" smtClean="0"/>
          </a:p>
          <a:p>
            <a:pPr lvl="1" eaLnBrk="1" hangingPunct="1">
              <a:lnSpc>
                <a:spcPct val="150000"/>
              </a:lnSpc>
            </a:pPr>
            <a:r>
              <a:rPr lang="ar-SA" altLang="en-US" sz="1800" smtClean="0"/>
              <a:t>بيماران مورد مطالعه نسبت به درمان استاندارد مقاوم </a:t>
            </a:r>
            <a:r>
              <a:rPr lang="fa-IR" altLang="en-US" sz="1800" smtClean="0"/>
              <a:t>باشند</a:t>
            </a:r>
            <a:endParaRPr lang="en-US" altLang="en-US" sz="1800" smtClean="0"/>
          </a:p>
          <a:p>
            <a:pPr lvl="1" eaLnBrk="1" hangingPunct="1">
              <a:lnSpc>
                <a:spcPct val="150000"/>
              </a:lnSpc>
            </a:pPr>
            <a:r>
              <a:rPr lang="ar-SA" altLang="en-US" sz="1800" smtClean="0"/>
              <a:t>بررسي تأثير توام يك درمان به</a:t>
            </a:r>
            <a:r>
              <a:rPr lang="fa-IR" altLang="en-US" sz="1800" smtClean="0"/>
              <a:t> ه</a:t>
            </a:r>
            <a:r>
              <a:rPr lang="ar-SA" altLang="en-US" sz="1800" smtClean="0"/>
              <a:t>مراه درمان استاندارد باشد و كليه افراد مورد مطالعه، درمان استاندارد را دريافت </a:t>
            </a:r>
            <a:r>
              <a:rPr lang="fa-IR" altLang="en-US" sz="1800" smtClean="0"/>
              <a:t>نمايند</a:t>
            </a:r>
            <a:endParaRPr lang="en-US" altLang="en-US" sz="1800" smtClean="0"/>
          </a:p>
          <a:p>
            <a:pPr lvl="1" eaLnBrk="1" hangingPunct="1">
              <a:lnSpc>
                <a:spcPct val="150000"/>
              </a:lnSpc>
            </a:pPr>
            <a:r>
              <a:rPr lang="ar-SA" altLang="en-US" sz="1800" smtClean="0"/>
              <a:t>وقتي</a:t>
            </a:r>
            <a:r>
              <a:rPr lang="fa-IR" altLang="en-US" sz="1800" smtClean="0"/>
              <a:t> </a:t>
            </a:r>
            <a:r>
              <a:rPr lang="ar-SA" altLang="en-US" sz="1800" smtClean="0"/>
              <a:t>كه بيماران درمان استاندارد را تحمل نمي‌نمايند</a:t>
            </a:r>
            <a:r>
              <a:rPr lang="en-US" altLang="en-US" sz="1800" smtClean="0"/>
              <a:t> </a:t>
            </a:r>
            <a:endParaRPr lang="fa-IR" altLang="en-US" sz="1800" smtClean="0"/>
          </a:p>
          <a:p>
            <a:pPr lvl="1" eaLnBrk="1" hangingPunct="1">
              <a:lnSpc>
                <a:spcPct val="150000"/>
              </a:lnSpc>
            </a:pPr>
            <a:r>
              <a:rPr lang="ar-SA" altLang="en-US" sz="1800" smtClean="0"/>
              <a:t>زماني كه يك روش پيش‌گيري، تشخيص، يا درمان براي يك </a:t>
            </a:r>
            <a:r>
              <a:rPr lang="fa-IR" altLang="en-US" sz="1800" smtClean="0"/>
              <a:t>ناخوشی</a:t>
            </a:r>
            <a:r>
              <a:rPr lang="ar-SA" altLang="en-US" sz="1800" smtClean="0"/>
              <a:t> خفيف مورد بررسي قرار مي‌گيرد و بيماراني كه دارونما دريافت مي‌كنند تحت خطر اضافي شديد يا غيرقابل برگشتي قرار نمي‌گيرند</a:t>
            </a:r>
            <a:r>
              <a:rPr lang="en-US" altLang="en-US" sz="1800" smtClean="0">
                <a:solidFill>
                  <a:schemeClr val="bg1"/>
                </a:solidFill>
              </a:rPr>
              <a:t> </a:t>
            </a:r>
          </a:p>
          <a:p>
            <a:pPr lvl="1" eaLnBrk="1" hangingPunct="1">
              <a:lnSpc>
                <a:spcPct val="150000"/>
              </a:lnSpc>
            </a:pPr>
            <a:endParaRPr lang="fa-IR" altLang="en-US" smtClean="0"/>
          </a:p>
          <a:p>
            <a:pPr lvl="1" eaLnBrk="1" hangingPunct="1">
              <a:buFont typeface="Arial" pitchFamily="34" charset="0"/>
              <a:buNone/>
            </a:pPr>
            <a:endParaRPr lang="en-US" altLang="en-US" sz="32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44">
                                            <p:txEl>
                                              <p:pRg st="1" end="1"/>
                                            </p:txEl>
                                          </p:spTgt>
                                        </p:tgtEl>
                                        <p:attrNameLst>
                                          <p:attrName>style.visibility</p:attrName>
                                        </p:attrNameLst>
                                      </p:cBhvr>
                                      <p:to>
                                        <p:strVal val="visible"/>
                                      </p:to>
                                    </p:set>
                                    <p:animEffect transition="in" filter="fade">
                                      <p:cBhvr>
                                        <p:cTn id="7" dur="1000"/>
                                        <p:tgtEl>
                                          <p:spTgt spid="35844">
                                            <p:txEl>
                                              <p:pRg st="1" end="1"/>
                                            </p:txEl>
                                          </p:spTgt>
                                        </p:tgtEl>
                                      </p:cBhvr>
                                    </p:animEffect>
                                    <p:anim calcmode="lin" valueType="num">
                                      <p:cBhvr>
                                        <p:cTn id="8" dur="1000" fill="hold"/>
                                        <p:tgtEl>
                                          <p:spTgt spid="3584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5844">
                                            <p:txEl>
                                              <p:pRg st="1" end="1"/>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844">
                                            <p:txEl>
                                              <p:pRg st="2" end="2"/>
                                            </p:txEl>
                                          </p:spTgt>
                                        </p:tgtEl>
                                        <p:attrNameLst>
                                          <p:attrName>style.visibility</p:attrName>
                                        </p:attrNameLst>
                                      </p:cBhvr>
                                      <p:to>
                                        <p:strVal val="visible"/>
                                      </p:to>
                                    </p:set>
                                    <p:animEffect transition="in" filter="fade">
                                      <p:cBhvr>
                                        <p:cTn id="13" dur="1000"/>
                                        <p:tgtEl>
                                          <p:spTgt spid="35844">
                                            <p:txEl>
                                              <p:pRg st="2" end="2"/>
                                            </p:txEl>
                                          </p:spTgt>
                                        </p:tgtEl>
                                      </p:cBhvr>
                                    </p:animEffect>
                                    <p:anim calcmode="lin" valueType="num">
                                      <p:cBhvr>
                                        <p:cTn id="14" dur="1000" fill="hold"/>
                                        <p:tgtEl>
                                          <p:spTgt spid="3584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5844">
                                            <p:txEl>
                                              <p:pRg st="2" end="2"/>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animEffect transition="in" filter="fade">
                                      <p:cBhvr>
                                        <p:cTn id="19" dur="1000"/>
                                        <p:tgtEl>
                                          <p:spTgt spid="35844">
                                            <p:txEl>
                                              <p:pRg st="3" end="3"/>
                                            </p:txEl>
                                          </p:spTgt>
                                        </p:tgtEl>
                                      </p:cBhvr>
                                    </p:animEffect>
                                    <p:anim calcmode="lin" valueType="num">
                                      <p:cBhvr>
                                        <p:cTn id="20" dur="1000" fill="hold"/>
                                        <p:tgtEl>
                                          <p:spTgt spid="3584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5844">
                                            <p:txEl>
                                              <p:pRg st="3" end="3"/>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35844">
                                            <p:txEl>
                                              <p:pRg st="4" end="4"/>
                                            </p:txEl>
                                          </p:spTgt>
                                        </p:tgtEl>
                                        <p:attrNameLst>
                                          <p:attrName>style.visibility</p:attrName>
                                        </p:attrNameLst>
                                      </p:cBhvr>
                                      <p:to>
                                        <p:strVal val="visible"/>
                                      </p:to>
                                    </p:set>
                                    <p:animEffect transition="in" filter="fade">
                                      <p:cBhvr>
                                        <p:cTn id="25" dur="1000"/>
                                        <p:tgtEl>
                                          <p:spTgt spid="35844">
                                            <p:txEl>
                                              <p:pRg st="4" end="4"/>
                                            </p:txEl>
                                          </p:spTgt>
                                        </p:tgtEl>
                                      </p:cBhvr>
                                    </p:animEffect>
                                    <p:anim calcmode="lin" valueType="num">
                                      <p:cBhvr>
                                        <p:cTn id="26" dur="1000" fill="hold"/>
                                        <p:tgtEl>
                                          <p:spTgt spid="3584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5844">
                                            <p:txEl>
                                              <p:pRg st="4" end="4"/>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35844">
                                            <p:txEl>
                                              <p:pRg st="5" end="5"/>
                                            </p:txEl>
                                          </p:spTgt>
                                        </p:tgtEl>
                                        <p:attrNameLst>
                                          <p:attrName>style.visibility</p:attrName>
                                        </p:attrNameLst>
                                      </p:cBhvr>
                                      <p:to>
                                        <p:strVal val="visible"/>
                                      </p:to>
                                    </p:set>
                                    <p:animEffect transition="in" filter="fade">
                                      <p:cBhvr>
                                        <p:cTn id="31" dur="1000"/>
                                        <p:tgtEl>
                                          <p:spTgt spid="35844">
                                            <p:txEl>
                                              <p:pRg st="5" end="5"/>
                                            </p:txEl>
                                          </p:spTgt>
                                        </p:tgtEl>
                                      </p:cBhvr>
                                    </p:animEffect>
                                    <p:anim calcmode="lin" valueType="num">
                                      <p:cBhvr>
                                        <p:cTn id="32" dur="1000" fill="hold"/>
                                        <p:tgtEl>
                                          <p:spTgt spid="3584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5844">
                                            <p:txEl>
                                              <p:pRg st="5" end="5"/>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nodeType="afterEffect">
                                  <p:stCondLst>
                                    <p:cond delay="0"/>
                                  </p:stCondLst>
                                  <p:childTnLst>
                                    <p:set>
                                      <p:cBhvr>
                                        <p:cTn id="36" dur="1" fill="hold">
                                          <p:stCondLst>
                                            <p:cond delay="0"/>
                                          </p:stCondLst>
                                        </p:cTn>
                                        <p:tgtEl>
                                          <p:spTgt spid="35844">
                                            <p:txEl>
                                              <p:pRg st="6" end="6"/>
                                            </p:txEl>
                                          </p:spTgt>
                                        </p:tgtEl>
                                        <p:attrNameLst>
                                          <p:attrName>style.visibility</p:attrName>
                                        </p:attrNameLst>
                                      </p:cBhvr>
                                      <p:to>
                                        <p:strVal val="visible"/>
                                      </p:to>
                                    </p:set>
                                    <p:animEffect transition="in" filter="fade">
                                      <p:cBhvr>
                                        <p:cTn id="37" dur="1000"/>
                                        <p:tgtEl>
                                          <p:spTgt spid="35844">
                                            <p:txEl>
                                              <p:pRg st="6" end="6"/>
                                            </p:txEl>
                                          </p:spTgt>
                                        </p:tgtEl>
                                      </p:cBhvr>
                                    </p:animEffect>
                                    <p:anim calcmode="lin" valueType="num">
                                      <p:cBhvr>
                                        <p:cTn id="38" dur="1000" fill="hold"/>
                                        <p:tgtEl>
                                          <p:spTgt spid="3584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5844">
                                            <p:txEl>
                                              <p:pRg st="6" end="6"/>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nodeType="afterEffect">
                                  <p:stCondLst>
                                    <p:cond delay="0"/>
                                  </p:stCondLst>
                                  <p:childTnLst>
                                    <p:set>
                                      <p:cBhvr>
                                        <p:cTn id="42" dur="1" fill="hold">
                                          <p:stCondLst>
                                            <p:cond delay="0"/>
                                          </p:stCondLst>
                                        </p:cTn>
                                        <p:tgtEl>
                                          <p:spTgt spid="35844">
                                            <p:txEl>
                                              <p:pRg st="7" end="7"/>
                                            </p:txEl>
                                          </p:spTgt>
                                        </p:tgtEl>
                                        <p:attrNameLst>
                                          <p:attrName>style.visibility</p:attrName>
                                        </p:attrNameLst>
                                      </p:cBhvr>
                                      <p:to>
                                        <p:strVal val="visible"/>
                                      </p:to>
                                    </p:set>
                                    <p:animEffect transition="in" filter="fade">
                                      <p:cBhvr>
                                        <p:cTn id="43" dur="1000"/>
                                        <p:tgtEl>
                                          <p:spTgt spid="35844">
                                            <p:txEl>
                                              <p:pRg st="7" end="7"/>
                                            </p:txEl>
                                          </p:spTgt>
                                        </p:tgtEl>
                                      </p:cBhvr>
                                    </p:animEffect>
                                    <p:anim calcmode="lin" valueType="num">
                                      <p:cBhvr>
                                        <p:cTn id="44" dur="1000" fill="hold"/>
                                        <p:tgtEl>
                                          <p:spTgt spid="35844">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584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09600" y="228600"/>
            <a:ext cx="8153400" cy="990600"/>
          </a:xfrm>
        </p:spPr>
        <p:txBody>
          <a:bodyPr/>
          <a:lstStyle/>
          <a:p>
            <a:pPr algn="r" eaLnBrk="1" hangingPunct="1"/>
            <a:r>
              <a:rPr lang="fa-IR" altLang="en-US" sz="2800" dirty="0" smtClean="0"/>
              <a:t>موارد مهم اخلاقی در اجرای کارآزمایی بالینی</a:t>
            </a:r>
            <a:endParaRPr lang="en-US" altLang="en-US" sz="2800" dirty="0" smtClean="0"/>
          </a:p>
        </p:txBody>
      </p:sp>
      <p:sp>
        <p:nvSpPr>
          <p:cNvPr id="30723"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6627" name="Rectangle 3"/>
          <p:cNvSpPr>
            <a:spLocks noGrp="1"/>
          </p:cNvSpPr>
          <p:nvPr>
            <p:ph sz="quarter" idx="1"/>
          </p:nvPr>
        </p:nvSpPr>
        <p:spPr>
          <a:xfrm>
            <a:off x="457200" y="1676400"/>
            <a:ext cx="8229600" cy="4495800"/>
          </a:xfrm>
        </p:spPr>
        <p:txBody>
          <a:bodyPr>
            <a:normAutofit fontScale="77500" lnSpcReduction="20000"/>
          </a:bodyPr>
          <a:lstStyle/>
          <a:p>
            <a:pPr marL="609600" indent="-609600" algn="r" rtl="1" eaLnBrk="1" hangingPunct="1">
              <a:lnSpc>
                <a:spcPct val="150000"/>
              </a:lnSpc>
              <a:buFont typeface="Wingdings" pitchFamily="2" charset="2"/>
              <a:buAutoNum type="arabicPeriod"/>
              <a:defRPr/>
            </a:pPr>
            <a:endParaRPr lang="fa-IR" altLang="en-US" dirty="0" smtClean="0"/>
          </a:p>
          <a:p>
            <a:pPr marL="609600" indent="-609600">
              <a:buFont typeface="Wingdings" pitchFamily="2" charset="2"/>
              <a:buAutoNum type="arabicPeriod"/>
              <a:defRPr/>
            </a:pPr>
            <a:r>
              <a:rPr lang="fa-IR" altLang="en-US" dirty="0" smtClean="0"/>
              <a:t>توجیه مطالعه، </a:t>
            </a:r>
            <a:r>
              <a:rPr lang="ar-SA" altLang="en-US" dirty="0" smtClean="0"/>
              <a:t>درمانهايي که در اين کارآزمايي وجود دارد و اينکه </a:t>
            </a:r>
            <a:r>
              <a:rPr lang="ar-SA" altLang="en-US" dirty="0" smtClean="0">
                <a:solidFill>
                  <a:srgbClr val="FF0000"/>
                </a:solidFill>
              </a:rPr>
              <a:t>افراد به طور تصادفي </a:t>
            </a:r>
            <a:r>
              <a:rPr lang="ar-SA" altLang="en-US" dirty="0" smtClean="0"/>
              <a:t>به هر يک از گروههاي درماني ممکن است وارد ميشوند.</a:t>
            </a:r>
            <a:r>
              <a:rPr lang="fa-IR" altLang="en-US" dirty="0" smtClean="0"/>
              <a:t>و اهداف مطالعه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فرم رضایت آگاهانه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تاییدیه اخلاق</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اعلام تعارض منافع</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ثبت پروتکل مطالعه</a:t>
            </a:r>
          </a:p>
          <a:p>
            <a:pPr marL="609600" indent="-609600" algn="r" rtl="1" eaLnBrk="1" hangingPunct="1">
              <a:lnSpc>
                <a:spcPct val="150000"/>
              </a:lnSpc>
              <a:buFont typeface="Wingdings" pitchFamily="2" charset="2"/>
              <a:buAutoNum type="arabicPeriod"/>
              <a:defRPr/>
            </a:pPr>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ox(out)">
                                      <p:cBhvr>
                                        <p:cTn id="7" dur="10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box(out)">
                                      <p:cBhvr>
                                        <p:cTn id="12" dur="1000"/>
                                        <p:tgtEl>
                                          <p:spTgt spid="2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animEffect transition="in" filter="box(out)">
                                      <p:cBhvr>
                                        <p:cTn id="17" dur="1000"/>
                                        <p:tgtEl>
                                          <p:spTgt spid="266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6627">
                                            <p:txEl>
                                              <p:pRg st="7" end="7"/>
                                            </p:txEl>
                                          </p:spTgt>
                                        </p:tgtEl>
                                        <p:attrNameLst>
                                          <p:attrName>style.visibility</p:attrName>
                                        </p:attrNameLst>
                                      </p:cBhvr>
                                      <p:to>
                                        <p:strVal val="visible"/>
                                      </p:to>
                                    </p:set>
                                    <p:animEffect transition="in" filter="box(out)">
                                      <p:cBhvr>
                                        <p:cTn id="22" dur="1000"/>
                                        <p:tgtEl>
                                          <p:spTgt spid="266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animEffect transition="in" filter="box(out)">
                                      <p:cBhvr>
                                        <p:cTn id="27" dur="10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09600" y="228600"/>
            <a:ext cx="8153400" cy="990600"/>
          </a:xfrm>
        </p:spPr>
        <p:txBody>
          <a:bodyPr/>
          <a:lstStyle/>
          <a:p>
            <a:pPr algn="r" eaLnBrk="1" hangingPunct="1"/>
            <a:r>
              <a:rPr lang="fa-IR" altLang="en-US" sz="2800" dirty="0" smtClean="0"/>
              <a:t>موارد مهم اخلاقی در اجرای کارآزمایی بالینی</a:t>
            </a:r>
            <a:endParaRPr lang="en-US" altLang="en-US" sz="2800" dirty="0" smtClean="0"/>
          </a:p>
        </p:txBody>
      </p:sp>
      <p:sp>
        <p:nvSpPr>
          <p:cNvPr id="30723"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6627" name="Rectangle 3"/>
          <p:cNvSpPr>
            <a:spLocks noGrp="1"/>
          </p:cNvSpPr>
          <p:nvPr>
            <p:ph sz="quarter" idx="1"/>
          </p:nvPr>
        </p:nvSpPr>
        <p:spPr>
          <a:xfrm>
            <a:off x="457200" y="1676400"/>
            <a:ext cx="8229600" cy="4495800"/>
          </a:xfrm>
        </p:spPr>
        <p:txBody>
          <a:bodyPr>
            <a:normAutofit fontScale="77500" lnSpcReduction="20000"/>
          </a:bodyPr>
          <a:lstStyle/>
          <a:p>
            <a:pPr marL="609600" indent="-609600" algn="r" rtl="1" eaLnBrk="1" hangingPunct="1">
              <a:lnSpc>
                <a:spcPct val="150000"/>
              </a:lnSpc>
              <a:buFont typeface="Wingdings" pitchFamily="2" charset="2"/>
              <a:buAutoNum type="arabicPeriod"/>
              <a:defRPr/>
            </a:pPr>
            <a:endParaRPr lang="fa-IR" altLang="en-US" dirty="0" smtClean="0"/>
          </a:p>
          <a:p>
            <a:pPr marL="609600" indent="-609600">
              <a:buFont typeface="Wingdings" pitchFamily="2" charset="2"/>
              <a:buAutoNum type="arabicPeriod"/>
              <a:defRPr/>
            </a:pPr>
            <a:r>
              <a:rPr lang="fa-IR" altLang="en-US" dirty="0" smtClean="0">
                <a:solidFill>
                  <a:schemeClr val="bg1">
                    <a:lumMod val="65000"/>
                  </a:schemeClr>
                </a:solidFill>
              </a:rPr>
              <a:t>توجیه مطالعه، </a:t>
            </a:r>
            <a:r>
              <a:rPr lang="ar-SA" altLang="en-US" dirty="0" smtClean="0">
                <a:solidFill>
                  <a:schemeClr val="bg1">
                    <a:lumMod val="65000"/>
                  </a:schemeClr>
                </a:solidFill>
              </a:rPr>
              <a:t>درمانهايي که در اين کارآزمايي وجود دارد و اينکه افراد به طور تصادفي به هر يک از گروههاي درماني ممکن است وارد ميشوند.</a:t>
            </a:r>
            <a:r>
              <a:rPr lang="fa-IR" altLang="en-US" dirty="0" smtClean="0">
                <a:solidFill>
                  <a:schemeClr val="bg1">
                    <a:lumMod val="65000"/>
                  </a:schemeClr>
                </a:solidFill>
              </a:rPr>
              <a:t>و اهداف مطالعه</a:t>
            </a:r>
          </a:p>
          <a:p>
            <a:pPr marL="609600" indent="-609600" algn="r" rtl="1" eaLnBrk="1" hangingPunct="1">
              <a:lnSpc>
                <a:spcPct val="150000"/>
              </a:lnSpc>
              <a:buFont typeface="Wingdings" pitchFamily="2" charset="2"/>
              <a:buAutoNum type="arabicPeriod"/>
              <a:defRPr/>
            </a:pPr>
            <a:endParaRPr lang="fa-IR" altLang="en-US" dirty="0" smtClean="0">
              <a:solidFill>
                <a:schemeClr val="bg1">
                  <a:lumMod val="65000"/>
                </a:schemeClr>
              </a:solidFill>
            </a:endParaRPr>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فرم رضایت آگاهانه</a:t>
            </a:r>
          </a:p>
          <a:p>
            <a:pPr marL="609600" indent="-609600" algn="r" rtl="1" eaLnBrk="1" hangingPunct="1">
              <a:lnSpc>
                <a:spcPct val="150000"/>
              </a:lnSpc>
              <a:buFont typeface="Wingdings" pitchFamily="2" charset="2"/>
              <a:buAutoNum type="arabicPeriod"/>
              <a:defRPr/>
            </a:pPr>
            <a:endParaRPr lang="fa-IR" altLang="en-US" dirty="0" smtClean="0">
              <a:solidFill>
                <a:schemeClr val="bg1">
                  <a:lumMod val="65000"/>
                </a:schemeClr>
              </a:solidFill>
            </a:endParaRPr>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تاییدیه اخلاق</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اعلام تعارض منافع</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ثبت پروتکل مطالعه</a:t>
            </a:r>
          </a:p>
          <a:p>
            <a:pPr marL="609600" indent="-609600" algn="r" rtl="1" eaLnBrk="1" hangingPunct="1">
              <a:lnSpc>
                <a:spcPct val="150000"/>
              </a:lnSpc>
              <a:buFont typeface="Wingdings" pitchFamily="2" charset="2"/>
              <a:buAutoNum type="arabicPeriod"/>
              <a:defRPr/>
            </a:pPr>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ox(out)">
                                      <p:cBhvr>
                                        <p:cTn id="7" dur="10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box(out)">
                                      <p:cBhvr>
                                        <p:cTn id="12" dur="1000"/>
                                        <p:tgtEl>
                                          <p:spTgt spid="2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animEffect transition="in" filter="box(out)">
                                      <p:cBhvr>
                                        <p:cTn id="17" dur="1000"/>
                                        <p:tgtEl>
                                          <p:spTgt spid="266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6627">
                                            <p:txEl>
                                              <p:pRg st="7" end="7"/>
                                            </p:txEl>
                                          </p:spTgt>
                                        </p:tgtEl>
                                        <p:attrNameLst>
                                          <p:attrName>style.visibility</p:attrName>
                                        </p:attrNameLst>
                                      </p:cBhvr>
                                      <p:to>
                                        <p:strVal val="visible"/>
                                      </p:to>
                                    </p:set>
                                    <p:animEffect transition="in" filter="box(out)">
                                      <p:cBhvr>
                                        <p:cTn id="22" dur="1000"/>
                                        <p:tgtEl>
                                          <p:spTgt spid="266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animEffect transition="in" filter="box(out)">
                                      <p:cBhvr>
                                        <p:cTn id="27" dur="10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C:\Users\Fariba\Desktop\pharmaceutcial-drugs.jpg"/>
          <p:cNvPicPr>
            <a:picLocks noChangeAspect="1" noChangeArrowheads="1"/>
          </p:cNvPicPr>
          <p:nvPr/>
        </p:nvPicPr>
        <p:blipFill>
          <a:blip r:embed="rId2"/>
          <a:srcRect/>
          <a:stretch>
            <a:fillRect/>
          </a:stretch>
        </p:blipFill>
        <p:spPr bwMode="auto">
          <a:xfrm>
            <a:off x="228600" y="3886200"/>
            <a:ext cx="4343400" cy="2884488"/>
          </a:xfrm>
          <a:prstGeom prst="rect">
            <a:avLst/>
          </a:prstGeom>
          <a:noFill/>
          <a:ln w="9525">
            <a:noFill/>
            <a:miter lim="800000"/>
            <a:headEnd/>
            <a:tailEnd/>
          </a:ln>
        </p:spPr>
      </p:pic>
      <p:sp>
        <p:nvSpPr>
          <p:cNvPr id="53251" name="Rectangle 3"/>
          <p:cNvSpPr>
            <a:spLocks noGrp="1"/>
          </p:cNvSpPr>
          <p:nvPr>
            <p:ph type="body" idx="1"/>
          </p:nvPr>
        </p:nvSpPr>
        <p:spPr>
          <a:xfrm>
            <a:off x="914400" y="2438400"/>
            <a:ext cx="7772400" cy="1500188"/>
          </a:xfrm>
        </p:spPr>
        <p:txBody>
          <a:bodyPr>
            <a:normAutofit fontScale="85000" lnSpcReduction="20000"/>
          </a:bodyPr>
          <a:lstStyle/>
          <a:p>
            <a:pPr algn="r" rtl="1" eaLnBrk="1" hangingPunct="1">
              <a:lnSpc>
                <a:spcPct val="160000"/>
              </a:lnSpc>
            </a:pPr>
            <a:r>
              <a:rPr lang="fa-IR" altLang="en-US" dirty="0" smtClean="0">
                <a:solidFill>
                  <a:schemeClr val="tx1"/>
                </a:solidFill>
                <a:cs typeface="B Mitra" pitchFamily="2" charset="-78"/>
              </a:rPr>
              <a:t>  </a:t>
            </a:r>
            <a:r>
              <a:rPr lang="fa-IR" altLang="en-US" sz="3600" dirty="0" smtClean="0">
                <a:solidFill>
                  <a:schemeClr val="tx1"/>
                </a:solidFill>
                <a:cs typeface="B Mitra" pitchFamily="2" charset="-78"/>
              </a:rPr>
              <a:t>منافع شخصي چنان به وظايف حرفه اي مرتبط باشند که نگراني از تحت تاثير قرار گرفتن وظایف حرفه اي وجود داشته باشد.</a:t>
            </a:r>
            <a:endParaRPr lang="en-US" altLang="en-US" sz="3600" dirty="0" smtClean="0">
              <a:solidFill>
                <a:schemeClr val="tx1"/>
              </a:solidFill>
              <a:cs typeface="B Mitra" pitchFamily="2" charset="-78"/>
            </a:endParaRPr>
          </a:p>
        </p:txBody>
      </p:sp>
      <p:sp>
        <p:nvSpPr>
          <p:cNvPr id="53252" name="Rectangle 2"/>
          <p:cNvSpPr>
            <a:spLocks noGrp="1"/>
          </p:cNvSpPr>
          <p:nvPr>
            <p:ph type="title"/>
          </p:nvPr>
        </p:nvSpPr>
        <p:spPr>
          <a:xfrm>
            <a:off x="1143000" y="838200"/>
            <a:ext cx="7772400" cy="1362075"/>
          </a:xfrm>
        </p:spPr>
        <p:txBody>
          <a:bodyPr/>
          <a:lstStyle/>
          <a:p>
            <a:pPr algn="r" eaLnBrk="1" hangingPunct="1">
              <a:defRPr/>
            </a:pPr>
            <a:r>
              <a:rPr lang="fa-IR" altLang="en-US" sz="2200" dirty="0" smtClean="0"/>
              <a:t>تعارض منافع (</a:t>
            </a:r>
            <a:r>
              <a:rPr lang="en-US" altLang="en-US" sz="2200" dirty="0" smtClean="0"/>
              <a:t>Conflict of interest</a:t>
            </a:r>
            <a:r>
              <a:rPr lang="fa-IR" altLang="en-US" sz="2200" dirty="0" smtClean="0"/>
              <a:t>)</a:t>
            </a:r>
            <a:endParaRPr lang="en-US" altLang="en-US" sz="2200" dirty="0" smtClean="0"/>
          </a:p>
        </p:txBody>
      </p:sp>
      <p:sp>
        <p:nvSpPr>
          <p:cNvPr id="53253" name="Footer Placeholder 4"/>
          <p:cNvSpPr>
            <a:spLocks noGrp="1"/>
          </p:cNvSpPr>
          <p:nvPr>
            <p:ph type="ftr" sz="quarter" idx="10"/>
          </p:nvPr>
        </p:nvSpPr>
        <p:spPr>
          <a:xfrm>
            <a:off x="0" y="6492875"/>
            <a:ext cx="5421313" cy="365125"/>
          </a:xfrm>
        </p:spPr>
        <p:txBody>
          <a:bodyPr/>
          <a:lstStyle/>
          <a:p>
            <a:pPr>
              <a:defRPr/>
            </a:pPr>
            <a:r>
              <a:rPr lang="en-US" altLang="en-US" smtClean="0"/>
              <a:t>Clinical Trial Center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ox(in)">
                                      <p:cBhvr>
                                        <p:cTn id="7" dur="50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685800" y="517525"/>
            <a:ext cx="7696200" cy="808038"/>
          </a:xfrm>
        </p:spPr>
        <p:txBody>
          <a:bodyPr/>
          <a:lstStyle/>
          <a:p>
            <a:pPr algn="r" eaLnBrk="1" hangingPunct="1"/>
            <a:r>
              <a:rPr lang="fa-IR" sz="2200" smtClean="0"/>
              <a:t>اثرات احتمالی تعارض منافع </a:t>
            </a:r>
            <a:endParaRPr lang="en-US" sz="2200" smtClean="0"/>
          </a:p>
        </p:txBody>
      </p:sp>
      <p:sp>
        <p:nvSpPr>
          <p:cNvPr id="55299"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50179" name="Rectangle 3"/>
          <p:cNvSpPr>
            <a:spLocks noGrp="1"/>
          </p:cNvSpPr>
          <p:nvPr>
            <p:ph sz="quarter" idx="1"/>
          </p:nvPr>
        </p:nvSpPr>
        <p:spPr>
          <a:xfrm>
            <a:off x="457200" y="1600200"/>
            <a:ext cx="8229600" cy="4343400"/>
          </a:xfrm>
        </p:spPr>
        <p:txBody>
          <a:bodyPr/>
          <a:lstStyle/>
          <a:p>
            <a:pPr eaLnBrk="1" hangingPunct="1"/>
            <a:r>
              <a:rPr lang="fa-IR" altLang="en-US" dirty="0" smtClean="0"/>
              <a:t>تلاش برای وارد کردن بيشتر بيمار</a:t>
            </a:r>
          </a:p>
          <a:p>
            <a:pPr lvl="2" algn="r" rtl="1" eaLnBrk="1" hangingPunct="1"/>
            <a:r>
              <a:rPr lang="fa-IR" altLang="en-US" sz="2000" dirty="0" smtClean="0"/>
              <a:t>فشار به بيمار برای ورود به مطالعه</a:t>
            </a:r>
          </a:p>
          <a:p>
            <a:pPr lvl="2" algn="r" rtl="1" eaLnBrk="1" hangingPunct="1"/>
            <a:r>
              <a:rPr lang="fa-IR" altLang="en-US" sz="2000" dirty="0" smtClean="0"/>
              <a:t>فشار به بيمار برای عدم خروج از مطالعه</a:t>
            </a:r>
          </a:p>
          <a:p>
            <a:pPr lvl="2" algn="r" rtl="1" eaLnBrk="1" hangingPunct="1"/>
            <a:r>
              <a:rPr lang="fa-IR" altLang="en-US" sz="2000" dirty="0" smtClean="0"/>
              <a:t>ورود بيماران بدون رعايت معيارهای ورود و خروج</a:t>
            </a:r>
          </a:p>
          <a:p>
            <a:pPr eaLnBrk="1" hangingPunct="1"/>
            <a:r>
              <a:rPr lang="fa-IR" altLang="en-US" dirty="0" smtClean="0"/>
              <a:t>تورش به سمت نتايج مثبت</a:t>
            </a:r>
          </a:p>
          <a:p>
            <a:pPr lvl="2" algn="r" rtl="1" eaLnBrk="1" hangingPunct="1"/>
            <a:r>
              <a:rPr lang="fa-IR" altLang="en-US" sz="2000" dirty="0" smtClean="0"/>
              <a:t>تورش در سنجش پيامدها</a:t>
            </a:r>
          </a:p>
          <a:p>
            <a:pPr lvl="2" algn="r" rtl="1" eaLnBrk="1" hangingPunct="1"/>
            <a:r>
              <a:rPr lang="fa-IR" altLang="en-US" sz="2000" dirty="0" smtClean="0"/>
              <a:t>مخفی کاری در موارد عدم رعايت پروتکل مطالعه</a:t>
            </a:r>
          </a:p>
          <a:p>
            <a:pPr lvl="2" algn="r" rtl="1" eaLnBrk="1" hangingPunct="1"/>
            <a:r>
              <a:rPr lang="fa-IR" altLang="en-US" sz="2000" dirty="0" smtClean="0"/>
              <a:t>دستکاری داده ها</a:t>
            </a:r>
            <a:endParaRPr lang="en-US" altLang="en-US" sz="2000" dirty="0" smtClean="0"/>
          </a:p>
          <a:p>
            <a:pPr lvl="2" algn="r" rtl="1" eaLnBrk="1" hangingPunct="1"/>
            <a:r>
              <a:rPr lang="fa-IR" altLang="en-US" sz="2000" dirty="0" smtClean="0"/>
              <a:t>عدم انتشار نتايج منفي</a:t>
            </a:r>
            <a:endParaRPr lang="en-US" altLang="en-US"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ox(in)">
                                      <p:cBhvr>
                                        <p:cTn id="7" dur="500"/>
                                        <p:tgtEl>
                                          <p:spTgt spid="5017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0179">
                                            <p:txEl>
                                              <p:pRg st="1" end="1"/>
                                            </p:txEl>
                                          </p:spTgt>
                                        </p:tgtEl>
                                        <p:attrNameLst>
                                          <p:attrName>style.visibility</p:attrName>
                                        </p:attrNameLst>
                                      </p:cBhvr>
                                      <p:to>
                                        <p:strVal val="visible"/>
                                      </p:to>
                                    </p:set>
                                    <p:animEffect transition="in" filter="box(in)">
                                      <p:cBhvr>
                                        <p:cTn id="10" dur="500"/>
                                        <p:tgtEl>
                                          <p:spTgt spid="50179">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Effect transition="in" filter="box(in)">
                                      <p:cBhvr>
                                        <p:cTn id="13" dur="500"/>
                                        <p:tgtEl>
                                          <p:spTgt spid="50179">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0179">
                                            <p:txEl>
                                              <p:pRg st="3" end="3"/>
                                            </p:txEl>
                                          </p:spTgt>
                                        </p:tgtEl>
                                        <p:attrNameLst>
                                          <p:attrName>style.visibility</p:attrName>
                                        </p:attrNameLst>
                                      </p:cBhvr>
                                      <p:to>
                                        <p:strVal val="visible"/>
                                      </p:to>
                                    </p:set>
                                    <p:animEffect transition="in" filter="box(in)">
                                      <p:cBhvr>
                                        <p:cTn id="16" dur="500"/>
                                        <p:tgtEl>
                                          <p:spTgt spid="5017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50179">
                                            <p:txEl>
                                              <p:pRg st="4" end="4"/>
                                            </p:txEl>
                                          </p:spTgt>
                                        </p:tgtEl>
                                        <p:attrNameLst>
                                          <p:attrName>style.visibility</p:attrName>
                                        </p:attrNameLst>
                                      </p:cBhvr>
                                      <p:to>
                                        <p:strVal val="visible"/>
                                      </p:to>
                                    </p:set>
                                    <p:animEffect transition="in" filter="box(in)">
                                      <p:cBhvr>
                                        <p:cTn id="21" dur="500"/>
                                        <p:tgtEl>
                                          <p:spTgt spid="50179">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0179">
                                            <p:txEl>
                                              <p:pRg st="5" end="5"/>
                                            </p:txEl>
                                          </p:spTgt>
                                        </p:tgtEl>
                                        <p:attrNameLst>
                                          <p:attrName>style.visibility</p:attrName>
                                        </p:attrNameLst>
                                      </p:cBhvr>
                                      <p:to>
                                        <p:strVal val="visible"/>
                                      </p:to>
                                    </p:set>
                                    <p:animEffect transition="in" filter="box(in)">
                                      <p:cBhvr>
                                        <p:cTn id="24" dur="500"/>
                                        <p:tgtEl>
                                          <p:spTgt spid="50179">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animEffect transition="in" filter="box(in)">
                                      <p:cBhvr>
                                        <p:cTn id="27" dur="500"/>
                                        <p:tgtEl>
                                          <p:spTgt spid="50179">
                                            <p:txEl>
                                              <p:pRg st="6" end="6"/>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0179">
                                            <p:txEl>
                                              <p:pRg st="7" end="7"/>
                                            </p:txEl>
                                          </p:spTgt>
                                        </p:tgtEl>
                                        <p:attrNameLst>
                                          <p:attrName>style.visibility</p:attrName>
                                        </p:attrNameLst>
                                      </p:cBhvr>
                                      <p:to>
                                        <p:strVal val="visible"/>
                                      </p:to>
                                    </p:set>
                                    <p:animEffect transition="in" filter="box(in)">
                                      <p:cBhvr>
                                        <p:cTn id="30" dur="500"/>
                                        <p:tgtEl>
                                          <p:spTgt spid="50179">
                                            <p:txEl>
                                              <p:pRg st="7" end="7"/>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50179">
                                            <p:txEl>
                                              <p:pRg st="8" end="8"/>
                                            </p:txEl>
                                          </p:spTgt>
                                        </p:tgtEl>
                                        <p:attrNameLst>
                                          <p:attrName>style.visibility</p:attrName>
                                        </p:attrNameLst>
                                      </p:cBhvr>
                                      <p:to>
                                        <p:strVal val="visible"/>
                                      </p:to>
                                    </p:set>
                                    <p:animEffect transition="in" filter="box(in)">
                                      <p:cBhvr>
                                        <p:cTn id="33" dur="500"/>
                                        <p:tgtEl>
                                          <p:spTgt spid="50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09600" y="228600"/>
            <a:ext cx="8153400" cy="990600"/>
          </a:xfrm>
        </p:spPr>
        <p:txBody>
          <a:bodyPr/>
          <a:lstStyle/>
          <a:p>
            <a:pPr algn="r" eaLnBrk="1" hangingPunct="1"/>
            <a:r>
              <a:rPr lang="fa-IR" altLang="en-US" sz="2800" dirty="0" smtClean="0"/>
              <a:t>موارد مهم اخلاقی در اجرای کارآزمایی بالینی</a:t>
            </a:r>
            <a:endParaRPr lang="en-US" altLang="en-US" sz="2800" dirty="0" smtClean="0"/>
          </a:p>
        </p:txBody>
      </p:sp>
      <p:sp>
        <p:nvSpPr>
          <p:cNvPr id="30723"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6627" name="Rectangle 3"/>
          <p:cNvSpPr>
            <a:spLocks noGrp="1"/>
          </p:cNvSpPr>
          <p:nvPr>
            <p:ph sz="quarter" idx="1"/>
          </p:nvPr>
        </p:nvSpPr>
        <p:spPr>
          <a:xfrm>
            <a:off x="457200" y="1676400"/>
            <a:ext cx="8229600" cy="4495800"/>
          </a:xfrm>
        </p:spPr>
        <p:txBody>
          <a:bodyPr>
            <a:normAutofit fontScale="77500" lnSpcReduction="20000"/>
          </a:bodyPr>
          <a:lstStyle/>
          <a:p>
            <a:pPr marL="609600" indent="-609600" algn="r" rtl="1" eaLnBrk="1" hangingPunct="1">
              <a:lnSpc>
                <a:spcPct val="150000"/>
              </a:lnSpc>
              <a:buFont typeface="Wingdings" pitchFamily="2" charset="2"/>
              <a:buAutoNum type="arabicPeriod"/>
              <a:defRPr/>
            </a:pPr>
            <a:endParaRPr lang="fa-IR" altLang="en-US" dirty="0" smtClean="0"/>
          </a:p>
          <a:p>
            <a:pPr marL="609600" indent="-609600">
              <a:buFont typeface="Wingdings" pitchFamily="2" charset="2"/>
              <a:buAutoNum type="arabicPeriod"/>
              <a:defRPr/>
            </a:pPr>
            <a:r>
              <a:rPr lang="fa-IR" altLang="en-US" dirty="0" smtClean="0"/>
              <a:t>توجیه مطالعه، </a:t>
            </a:r>
            <a:r>
              <a:rPr lang="ar-SA" altLang="en-US" dirty="0" smtClean="0"/>
              <a:t>درمانهايي که در اين کارآزمايي وجود دارد و اينکه </a:t>
            </a:r>
            <a:r>
              <a:rPr lang="ar-SA" altLang="en-US" dirty="0" smtClean="0">
                <a:solidFill>
                  <a:srgbClr val="FF0000"/>
                </a:solidFill>
              </a:rPr>
              <a:t>افراد به طور تصادفي </a:t>
            </a:r>
            <a:r>
              <a:rPr lang="ar-SA" altLang="en-US" dirty="0" smtClean="0"/>
              <a:t>به هر يک از گروههاي درماني ممکن است وارد ميشوند.</a:t>
            </a:r>
            <a:r>
              <a:rPr lang="fa-IR" altLang="en-US" dirty="0" smtClean="0"/>
              <a:t>و اهداف مطالعه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فرم رضایت آگاهانه</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تاییدیه اخلاق</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اعلام تعارض منافع</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ثبت پروتکل مطالعه</a:t>
            </a:r>
          </a:p>
          <a:p>
            <a:pPr marL="609600" indent="-609600" algn="r" rtl="1" eaLnBrk="1" hangingPunct="1">
              <a:lnSpc>
                <a:spcPct val="150000"/>
              </a:lnSpc>
              <a:buFont typeface="Wingdings" pitchFamily="2" charset="2"/>
              <a:buAutoNum type="arabicPeriod"/>
              <a:defRPr/>
            </a:pPr>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ox(out)">
                                      <p:cBhvr>
                                        <p:cTn id="7" dur="10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box(out)">
                                      <p:cBhvr>
                                        <p:cTn id="12" dur="1000"/>
                                        <p:tgtEl>
                                          <p:spTgt spid="2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animEffect transition="in" filter="box(out)">
                                      <p:cBhvr>
                                        <p:cTn id="17" dur="1000"/>
                                        <p:tgtEl>
                                          <p:spTgt spid="266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6627">
                                            <p:txEl>
                                              <p:pRg st="7" end="7"/>
                                            </p:txEl>
                                          </p:spTgt>
                                        </p:tgtEl>
                                        <p:attrNameLst>
                                          <p:attrName>style.visibility</p:attrName>
                                        </p:attrNameLst>
                                      </p:cBhvr>
                                      <p:to>
                                        <p:strVal val="visible"/>
                                      </p:to>
                                    </p:set>
                                    <p:animEffect transition="in" filter="box(out)">
                                      <p:cBhvr>
                                        <p:cTn id="22" dur="1000"/>
                                        <p:tgtEl>
                                          <p:spTgt spid="266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animEffect transition="in" filter="box(out)">
                                      <p:cBhvr>
                                        <p:cTn id="27" dur="10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lstStyle/>
          <a:p>
            <a:pPr algn="r" eaLnBrk="1" hangingPunct="1">
              <a:defRPr/>
            </a:pPr>
            <a:r>
              <a:rPr lang="fa-IR" altLang="en-US" sz="2800" cap="all" dirty="0"/>
              <a:t>احترام به استقلال فردي</a:t>
            </a:r>
            <a:endParaRPr lang="en-US" altLang="en-US" sz="2800" cap="all" dirty="0"/>
          </a:p>
        </p:txBody>
      </p:sp>
      <p:sp>
        <p:nvSpPr>
          <p:cNvPr id="28675" name="Footer Placeholder 5"/>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1508" name="Rectangle 3"/>
          <p:cNvSpPr>
            <a:spLocks noGrp="1" noChangeArrowheads="1"/>
          </p:cNvSpPr>
          <p:nvPr>
            <p:ph sz="quarter" idx="1"/>
          </p:nvPr>
        </p:nvSpPr>
        <p:spPr>
          <a:xfrm>
            <a:off x="457200" y="1752600"/>
            <a:ext cx="8229600" cy="4373563"/>
          </a:xfrm>
        </p:spPr>
        <p:txBody>
          <a:bodyPr/>
          <a:lstStyle/>
          <a:p>
            <a:pPr eaLnBrk="1" hangingPunct="1"/>
            <a:r>
              <a:rPr lang="fa-IR" altLang="en-US" smtClean="0"/>
              <a:t>هر فرد بالغ و عاقلي محق است درباره اينکه چه اقدامي با بدن وي انجام مي شود آزادانه تصميم بگيرد.</a:t>
            </a:r>
          </a:p>
          <a:p>
            <a:pPr eaLnBrk="1" hangingPunct="1"/>
            <a:endParaRPr lang="fa-IR" altLang="en-US" smtClean="0"/>
          </a:p>
          <a:p>
            <a:pPr eaLnBrk="1" hangingPunct="1"/>
            <a:r>
              <a:rPr lang="fa-IR" altLang="en-US" smtClean="0"/>
              <a:t>وجود منافع جمعی توجیه کننده محدود کردن اختیارات فردی نمی باشد.</a:t>
            </a:r>
          </a:p>
          <a:p>
            <a:pPr eaLnBrk="1" hangingPunct="1"/>
            <a:endParaRPr lang="fa-IR" altLang="en-US" smtClean="0"/>
          </a:p>
          <a:p>
            <a:pPr eaLnBrk="1" hangingPunct="1"/>
            <a:r>
              <a:rPr lang="fa-IR" altLang="en-US" smtClean="0"/>
              <a:t>هر فردی باید بداند که قرار است از بدن وی یا از نمونه های بیولوژیکی  بدنش چه استفاده هایی می شود.</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09600" y="228600"/>
            <a:ext cx="8153400" cy="990600"/>
          </a:xfrm>
        </p:spPr>
        <p:txBody>
          <a:bodyPr/>
          <a:lstStyle/>
          <a:p>
            <a:pPr algn="r" eaLnBrk="1" hangingPunct="1"/>
            <a:r>
              <a:rPr lang="fa-IR" altLang="en-US" sz="2800" dirty="0" smtClean="0"/>
              <a:t>موارد مهم اخلاقی در اجرای کارآزمایی بالینی</a:t>
            </a:r>
            <a:endParaRPr lang="en-US" altLang="en-US" sz="2800" dirty="0" smtClean="0"/>
          </a:p>
        </p:txBody>
      </p:sp>
      <p:sp>
        <p:nvSpPr>
          <p:cNvPr id="30723" name="Footer Placeholder 4"/>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6627" name="Rectangle 3"/>
          <p:cNvSpPr>
            <a:spLocks noGrp="1"/>
          </p:cNvSpPr>
          <p:nvPr>
            <p:ph sz="quarter" idx="1"/>
          </p:nvPr>
        </p:nvSpPr>
        <p:spPr>
          <a:xfrm>
            <a:off x="457200" y="1676400"/>
            <a:ext cx="8229600" cy="4495800"/>
          </a:xfrm>
        </p:spPr>
        <p:txBody>
          <a:bodyPr>
            <a:normAutofit fontScale="77500" lnSpcReduction="20000"/>
          </a:bodyPr>
          <a:lstStyle/>
          <a:p>
            <a:pPr marL="609600" indent="-609600" algn="r" rtl="1" eaLnBrk="1" hangingPunct="1">
              <a:lnSpc>
                <a:spcPct val="150000"/>
              </a:lnSpc>
              <a:buFont typeface="Wingdings" pitchFamily="2" charset="2"/>
              <a:buAutoNum type="arabicPeriod"/>
              <a:defRPr/>
            </a:pPr>
            <a:endParaRPr lang="fa-IR" altLang="en-US" dirty="0" smtClean="0"/>
          </a:p>
          <a:p>
            <a:pPr marL="609600" indent="-609600">
              <a:buFont typeface="Wingdings" pitchFamily="2" charset="2"/>
              <a:buAutoNum type="arabicPeriod"/>
              <a:defRPr/>
            </a:pPr>
            <a:r>
              <a:rPr lang="fa-IR" altLang="en-US" dirty="0" smtClean="0">
                <a:solidFill>
                  <a:schemeClr val="bg1">
                    <a:lumMod val="65000"/>
                  </a:schemeClr>
                </a:solidFill>
              </a:rPr>
              <a:t>توجیه مطالعه، </a:t>
            </a:r>
            <a:r>
              <a:rPr lang="ar-SA" altLang="en-US" dirty="0" smtClean="0">
                <a:solidFill>
                  <a:schemeClr val="bg1">
                    <a:lumMod val="65000"/>
                  </a:schemeClr>
                </a:solidFill>
              </a:rPr>
              <a:t>درمانهايي که در اين کارآزمايي وجود دارد و اينکه افراد به طور تصادفي به هر يک از گروههاي درماني ممکن است وارد ميشوند.</a:t>
            </a:r>
            <a:r>
              <a:rPr lang="fa-IR" altLang="en-US" dirty="0" smtClean="0">
                <a:solidFill>
                  <a:schemeClr val="bg1">
                    <a:lumMod val="65000"/>
                  </a:schemeClr>
                </a:solidFill>
              </a:rPr>
              <a:t>و اهداف مطالعه</a:t>
            </a:r>
          </a:p>
          <a:p>
            <a:pPr marL="609600" indent="-609600" algn="r" rtl="1" eaLnBrk="1" hangingPunct="1">
              <a:lnSpc>
                <a:spcPct val="150000"/>
              </a:lnSpc>
              <a:buFont typeface="Wingdings" pitchFamily="2" charset="2"/>
              <a:buAutoNum type="arabicPeriod"/>
              <a:defRPr/>
            </a:pPr>
            <a:endParaRPr lang="fa-IR" altLang="en-US" dirty="0" smtClean="0">
              <a:solidFill>
                <a:schemeClr val="bg1">
                  <a:lumMod val="65000"/>
                </a:schemeClr>
              </a:solidFill>
            </a:endParaRPr>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فرم رضایت آگاهانه</a:t>
            </a:r>
          </a:p>
          <a:p>
            <a:pPr marL="609600" indent="-609600" algn="r" rtl="1" eaLnBrk="1" hangingPunct="1">
              <a:lnSpc>
                <a:spcPct val="150000"/>
              </a:lnSpc>
              <a:buFont typeface="Wingdings" pitchFamily="2" charset="2"/>
              <a:buAutoNum type="arabicPeriod"/>
              <a:defRPr/>
            </a:pPr>
            <a:endParaRPr lang="fa-IR" altLang="en-US" dirty="0" smtClean="0">
              <a:solidFill>
                <a:schemeClr val="bg1">
                  <a:lumMod val="65000"/>
                </a:schemeClr>
              </a:solidFill>
            </a:endParaRPr>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تاییدیه اخلاق</a:t>
            </a:r>
          </a:p>
          <a:p>
            <a:pPr marL="609600" indent="-609600" algn="r" rtl="1" eaLnBrk="1" hangingPunct="1">
              <a:lnSpc>
                <a:spcPct val="150000"/>
              </a:lnSpc>
              <a:buFont typeface="Wingdings" pitchFamily="2" charset="2"/>
              <a:buAutoNum type="arabicPeriod"/>
              <a:defRPr/>
            </a:pPr>
            <a:endParaRPr lang="fa-IR" altLang="en-US" dirty="0" smtClean="0">
              <a:solidFill>
                <a:schemeClr val="bg1">
                  <a:lumMod val="65000"/>
                </a:schemeClr>
              </a:solidFill>
            </a:endParaRPr>
          </a:p>
          <a:p>
            <a:pPr marL="609600" indent="-609600" algn="r" rtl="1" eaLnBrk="1" hangingPunct="1">
              <a:lnSpc>
                <a:spcPct val="150000"/>
              </a:lnSpc>
              <a:buFont typeface="Wingdings" pitchFamily="2" charset="2"/>
              <a:buAutoNum type="arabicPeriod"/>
              <a:defRPr/>
            </a:pPr>
            <a:r>
              <a:rPr lang="fa-IR" altLang="en-US" dirty="0" smtClean="0">
                <a:solidFill>
                  <a:schemeClr val="bg1">
                    <a:lumMod val="65000"/>
                  </a:schemeClr>
                </a:solidFill>
              </a:rPr>
              <a:t>اعلام تعارض منافع</a:t>
            </a:r>
          </a:p>
          <a:p>
            <a:pPr marL="609600" indent="-609600" algn="r" rtl="1" eaLnBrk="1" hangingPunct="1">
              <a:lnSpc>
                <a:spcPct val="150000"/>
              </a:lnSpc>
              <a:buFont typeface="Wingdings" pitchFamily="2" charset="2"/>
              <a:buAutoNum type="arabicPeriod"/>
              <a:defRPr/>
            </a:pPr>
            <a:endParaRPr lang="fa-IR" altLang="en-US" dirty="0" smtClean="0"/>
          </a:p>
          <a:p>
            <a:pPr marL="609600" indent="-609600" algn="r" rtl="1" eaLnBrk="1" hangingPunct="1">
              <a:lnSpc>
                <a:spcPct val="150000"/>
              </a:lnSpc>
              <a:buFont typeface="Wingdings" pitchFamily="2" charset="2"/>
              <a:buAutoNum type="arabicPeriod"/>
              <a:defRPr/>
            </a:pPr>
            <a:r>
              <a:rPr lang="fa-IR" altLang="en-US" dirty="0" smtClean="0"/>
              <a:t>ثبت پروتکل مطالعه</a:t>
            </a:r>
          </a:p>
          <a:p>
            <a:pPr marL="609600" indent="-609600" algn="r" rtl="1" eaLnBrk="1" hangingPunct="1">
              <a:lnSpc>
                <a:spcPct val="150000"/>
              </a:lnSpc>
              <a:buFont typeface="Wingdings" pitchFamily="2" charset="2"/>
              <a:buAutoNum type="arabicPeriod"/>
              <a:defRPr/>
            </a:pPr>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ox(out)">
                                      <p:cBhvr>
                                        <p:cTn id="7" dur="10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box(out)">
                                      <p:cBhvr>
                                        <p:cTn id="12" dur="1000"/>
                                        <p:tgtEl>
                                          <p:spTgt spid="2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animEffect transition="in" filter="box(out)">
                                      <p:cBhvr>
                                        <p:cTn id="17" dur="1000"/>
                                        <p:tgtEl>
                                          <p:spTgt spid="266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6627">
                                            <p:txEl>
                                              <p:pRg st="7" end="7"/>
                                            </p:txEl>
                                          </p:spTgt>
                                        </p:tgtEl>
                                        <p:attrNameLst>
                                          <p:attrName>style.visibility</p:attrName>
                                        </p:attrNameLst>
                                      </p:cBhvr>
                                      <p:to>
                                        <p:strVal val="visible"/>
                                      </p:to>
                                    </p:set>
                                    <p:animEffect transition="in" filter="box(out)">
                                      <p:cBhvr>
                                        <p:cTn id="22" dur="1000"/>
                                        <p:tgtEl>
                                          <p:spTgt spid="266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animEffect transition="in" filter="box(out)">
                                      <p:cBhvr>
                                        <p:cTn id="27" dur="10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trials registry</a:t>
            </a:r>
            <a:r>
              <a:rPr lang="fa-IR" dirty="0" smtClean="0"/>
              <a:t/>
            </a:r>
            <a:br>
              <a:rPr lang="fa-IR" dirty="0" smtClean="0"/>
            </a:br>
            <a:r>
              <a:rPr lang="fa-IR" dirty="0" smtClean="0"/>
              <a:t>ثبت مطالعه کارآزمایی بالینی</a:t>
            </a:r>
            <a:endParaRPr lang="en-US" dirty="0"/>
          </a:p>
        </p:txBody>
      </p:sp>
      <p:sp>
        <p:nvSpPr>
          <p:cNvPr id="3" name="Content Placeholder 2"/>
          <p:cNvSpPr>
            <a:spLocks noGrp="1"/>
          </p:cNvSpPr>
          <p:nvPr>
            <p:ph idx="1"/>
          </p:nvPr>
        </p:nvSpPr>
        <p:spPr/>
        <p:txBody>
          <a:bodyPr>
            <a:normAutofit lnSpcReduction="10000"/>
          </a:bodyPr>
          <a:lstStyle/>
          <a:p>
            <a:pPr algn="l" rtl="0"/>
            <a:r>
              <a:rPr lang="en-US" dirty="0" smtClean="0"/>
              <a:t>A clinical trials registry is an official platform and catalog for registering a clinical trial.</a:t>
            </a:r>
            <a:endParaRPr lang="fa-IR" dirty="0" smtClean="0"/>
          </a:p>
          <a:p>
            <a:pPr algn="l" rtl="0"/>
            <a:endParaRPr lang="fa-IR" dirty="0" smtClean="0"/>
          </a:p>
          <a:p>
            <a:pPr algn="l" rtl="0"/>
            <a:r>
              <a:rPr lang="en-US" dirty="0" smtClean="0"/>
              <a:t>The goal of a clinical trials registry is to provide increased transparency and access to clinical trials, made available to the public. Clinical trials registries are often searchable (for example, trials can be searchable by disease/indication, drug, location, etc.).</a:t>
            </a:r>
            <a:endParaRPr lang="fa-IR" dirty="0" smtClean="0"/>
          </a:p>
          <a:p>
            <a:pPr algn="r"/>
            <a:r>
              <a:rPr lang="fa-IR" dirty="0" smtClean="0"/>
              <a:t>هدف ثبت کارآزمایی بالینی افزایش شفافیت و دسترسی عمومی به اصول اجرای مطالعه کارآزمایی بالینی است</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B6996-11AE-48ED-A39D-FEA3983653EC}"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trials registry</a:t>
            </a:r>
            <a:r>
              <a:rPr lang="fa-IR" dirty="0" smtClean="0"/>
              <a:t/>
            </a:r>
            <a:br>
              <a:rPr lang="fa-IR" dirty="0" smtClean="0"/>
            </a:br>
            <a:r>
              <a:rPr lang="fa-IR" dirty="0" smtClean="0"/>
              <a:t>ثبت مطالعه کارآزمایی بالینی</a:t>
            </a:r>
            <a:endParaRPr lang="en-US" dirty="0"/>
          </a:p>
        </p:txBody>
      </p:sp>
      <p:sp>
        <p:nvSpPr>
          <p:cNvPr id="3" name="Content Placeholder 2"/>
          <p:cNvSpPr>
            <a:spLocks noGrp="1"/>
          </p:cNvSpPr>
          <p:nvPr>
            <p:ph idx="1"/>
          </p:nvPr>
        </p:nvSpPr>
        <p:spPr/>
        <p:txBody>
          <a:bodyPr>
            <a:normAutofit/>
          </a:bodyPr>
          <a:lstStyle/>
          <a:p>
            <a:pPr algn="l" rtl="0"/>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B6996-11AE-48ED-A39D-FEA3983653EC}" type="slidenum">
              <a:rPr lang="en-US" smtClean="0"/>
              <a:pPr/>
              <a:t>72</a:t>
            </a:fld>
            <a:endParaRPr lang="en-US"/>
          </a:p>
        </p:txBody>
      </p:sp>
      <p:pic>
        <p:nvPicPr>
          <p:cNvPr id="1026" name="Picture 2"/>
          <p:cNvPicPr>
            <a:picLocks noChangeAspect="1" noChangeArrowheads="1"/>
          </p:cNvPicPr>
          <p:nvPr/>
        </p:nvPicPr>
        <p:blipFill>
          <a:blip r:embed="rId2"/>
          <a:srcRect/>
          <a:stretch>
            <a:fillRect/>
          </a:stretch>
        </p:blipFill>
        <p:spPr bwMode="auto">
          <a:xfrm>
            <a:off x="928662" y="1643050"/>
            <a:ext cx="7524771" cy="5000636"/>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trials registry</a:t>
            </a:r>
            <a:r>
              <a:rPr lang="fa-IR" dirty="0" smtClean="0"/>
              <a:t/>
            </a:r>
            <a:br>
              <a:rPr lang="fa-IR" dirty="0" smtClean="0"/>
            </a:br>
            <a:r>
              <a:rPr lang="fa-IR" dirty="0" smtClean="0"/>
              <a:t>ثبت مطالعه کارآزمایی بالینی</a:t>
            </a:r>
            <a:endParaRPr lang="en-US" dirty="0"/>
          </a:p>
        </p:txBody>
      </p:sp>
      <p:sp>
        <p:nvSpPr>
          <p:cNvPr id="3" name="Content Placeholder 2"/>
          <p:cNvSpPr>
            <a:spLocks noGrp="1"/>
          </p:cNvSpPr>
          <p:nvPr>
            <p:ph idx="1"/>
          </p:nvPr>
        </p:nvSpPr>
        <p:spPr/>
        <p:txBody>
          <a:bodyPr>
            <a:normAutofit/>
          </a:bodyPr>
          <a:lstStyle/>
          <a:p>
            <a:pPr algn="l" rtl="0"/>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B6996-11AE-48ED-A39D-FEA3983653EC}" type="slidenum">
              <a:rPr lang="en-US" smtClean="0"/>
              <a:pPr/>
              <a:t>73</a:t>
            </a:fld>
            <a:endParaRPr lang="en-US"/>
          </a:p>
        </p:txBody>
      </p:sp>
      <p:pic>
        <p:nvPicPr>
          <p:cNvPr id="2050" name="Picture 2"/>
          <p:cNvPicPr>
            <a:picLocks noChangeAspect="1" noChangeArrowheads="1"/>
          </p:cNvPicPr>
          <p:nvPr/>
        </p:nvPicPr>
        <p:blipFill>
          <a:blip r:embed="rId2"/>
          <a:srcRect/>
          <a:stretch>
            <a:fillRect/>
          </a:stretch>
        </p:blipFill>
        <p:spPr bwMode="auto">
          <a:xfrm>
            <a:off x="1142976" y="1310866"/>
            <a:ext cx="7396178" cy="5547134"/>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xfrm>
            <a:off x="7239000" y="6400800"/>
            <a:ext cx="1905000" cy="457200"/>
          </a:xfrm>
          <a:prstGeom prst="rect">
            <a:avLst/>
          </a:prstGeom>
          <a:noFill/>
        </p:spPr>
        <p:txBody>
          <a:bodyPr/>
          <a:lstStyle/>
          <a:p>
            <a:fld id="{A40A6032-4CEE-4986-8EFE-957D143B8406}" type="slidenum">
              <a:rPr lang="ar-SA">
                <a:latin typeface="Times New Roman" pitchFamily="18" charset="0"/>
                <a:cs typeface="Times New Roman" pitchFamily="18" charset="0"/>
              </a:rPr>
              <a:pPr/>
              <a:t>74</a:t>
            </a:fld>
            <a:endParaRPr lang="en-US">
              <a:latin typeface="Times New Roman" pitchFamily="18" charset="0"/>
              <a:cs typeface="Times New Roman" pitchFamily="18" charset="0"/>
            </a:endParaRPr>
          </a:p>
        </p:txBody>
      </p:sp>
      <p:sp>
        <p:nvSpPr>
          <p:cNvPr id="151554" name="Text Box 2"/>
          <p:cNvSpPr txBox="1">
            <a:spLocks noChangeArrowheads="1"/>
          </p:cNvSpPr>
          <p:nvPr/>
        </p:nvSpPr>
        <p:spPr bwMode="auto">
          <a:xfrm>
            <a:off x="1219200" y="457200"/>
            <a:ext cx="7051931" cy="646331"/>
          </a:xfrm>
          <a:prstGeom prst="rect">
            <a:avLst/>
          </a:prstGeom>
          <a:noFill/>
          <a:ln w="9525">
            <a:noFill/>
            <a:miter lim="800000"/>
            <a:headEnd/>
            <a:tailEnd/>
          </a:ln>
          <a:effectLst/>
        </p:spPr>
        <p:txBody>
          <a:bodyPr wrap="none">
            <a:spAutoFit/>
          </a:bodyPr>
          <a:lstStyle/>
          <a:p>
            <a:pPr algn="ctr">
              <a:defRPr/>
            </a:pPr>
            <a:r>
              <a:rPr lang="en-US" sz="3600" dirty="0">
                <a:effectLst>
                  <a:outerShdw blurRad="38100" dist="38100" dir="2700000" algn="tl">
                    <a:srgbClr val="C0C0C0"/>
                  </a:outerShdw>
                </a:effectLst>
                <a:latin typeface="Bookman Old Style" pitchFamily="26" charset="0"/>
              </a:rPr>
              <a:t>Safety Reporting Procedures</a:t>
            </a:r>
          </a:p>
        </p:txBody>
      </p:sp>
      <p:sp>
        <p:nvSpPr>
          <p:cNvPr id="4" name="Text Box 2"/>
          <p:cNvSpPr txBox="1">
            <a:spLocks noChangeArrowheads="1"/>
          </p:cNvSpPr>
          <p:nvPr/>
        </p:nvSpPr>
        <p:spPr bwMode="auto">
          <a:xfrm>
            <a:off x="1285852" y="1643050"/>
            <a:ext cx="6607899" cy="646331"/>
          </a:xfrm>
          <a:prstGeom prst="rect">
            <a:avLst/>
          </a:prstGeom>
          <a:noFill/>
          <a:ln w="9525">
            <a:noFill/>
            <a:miter lim="800000"/>
            <a:headEnd/>
            <a:tailEnd/>
          </a:ln>
          <a:effectLst/>
        </p:spPr>
        <p:txBody>
          <a:bodyPr wrap="none">
            <a:spAutoFit/>
          </a:bodyPr>
          <a:lstStyle/>
          <a:p>
            <a:pPr algn="ctr">
              <a:defRPr/>
            </a:pPr>
            <a:r>
              <a:rPr lang="fa-IR" sz="3600" dirty="0" smtClean="0">
                <a:effectLst>
                  <a:outerShdw blurRad="38100" dist="38100" dir="2700000" algn="tl">
                    <a:srgbClr val="C0C0C0"/>
                  </a:outerShdw>
                </a:effectLst>
                <a:latin typeface="Bookman Old Style" pitchFamily="26" charset="0"/>
              </a:rPr>
              <a:t>گزارش عوارض ناخواسته در حین مطالعه </a:t>
            </a:r>
            <a:endParaRPr lang="en-US" sz="3600" dirty="0">
              <a:effectLst>
                <a:outerShdw blurRad="38100" dist="38100" dir="2700000" algn="tl">
                  <a:srgbClr val="C0C0C0"/>
                </a:outerShdw>
              </a:effectLst>
              <a:latin typeface="Bookman Old Style" pitchFamily="26" charset="0"/>
            </a:endParaRPr>
          </a:p>
        </p:txBody>
      </p:sp>
    </p:spTree>
    <p:extLst>
      <p:ext uri="{BB962C8B-B14F-4D97-AF65-F5344CB8AC3E}">
        <p14:creationId xmlns:p14="http://schemas.microsoft.com/office/powerpoint/2010/main" xmlns="" val="34429181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US" smtClean="0"/>
              <a:t>Definitions</a:t>
            </a:r>
          </a:p>
        </p:txBody>
      </p:sp>
      <p:sp>
        <p:nvSpPr>
          <p:cNvPr id="11267" name="Content Placeholder 2"/>
          <p:cNvSpPr>
            <a:spLocks noGrp="1"/>
          </p:cNvSpPr>
          <p:nvPr>
            <p:ph idx="1"/>
          </p:nvPr>
        </p:nvSpPr>
        <p:spPr/>
        <p:txBody>
          <a:bodyPr/>
          <a:lstStyle/>
          <a:p>
            <a:pPr algn="l" rtl="0"/>
            <a:r>
              <a:rPr smtClean="0"/>
              <a:t>Adverse event</a:t>
            </a:r>
          </a:p>
          <a:p>
            <a:pPr algn="l" rtl="0"/>
            <a:r>
              <a:rPr smtClean="0"/>
              <a:t>Adverse reaction</a:t>
            </a:r>
          </a:p>
          <a:p>
            <a:pPr algn="l" rtl="0"/>
            <a:r>
              <a:rPr smtClean="0"/>
              <a:t>Suspected adverse reaction</a:t>
            </a:r>
          </a:p>
          <a:p>
            <a:pPr>
              <a:buFont typeface="Wingdings" pitchFamily="2" charset="2"/>
              <a:buNone/>
            </a:pPr>
            <a:endParaRPr smtClean="0"/>
          </a:p>
          <a:p>
            <a:endParaRPr smtClean="0"/>
          </a:p>
          <a:p>
            <a:endParaRPr smtClean="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E13C9E1B-5D23-45B7-AA7B-151AE8C0D5F0}" type="slidenum">
              <a:rPr lang="en-US" smtClean="0"/>
              <a:pPr eaLnBrk="1" hangingPunct="1"/>
              <a:t>75</a:t>
            </a:fld>
            <a:endParaRPr lang="en-US" smtClean="0"/>
          </a:p>
        </p:txBody>
      </p:sp>
    </p:spTree>
    <p:extLst>
      <p:ext uri="{BB962C8B-B14F-4D97-AF65-F5344CB8AC3E}">
        <p14:creationId xmlns:p14="http://schemas.microsoft.com/office/powerpoint/2010/main" xmlns="" val="6946717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a:r>
              <a:rPr lang="en-US" smtClean="0"/>
              <a:t>Definitions</a:t>
            </a:r>
          </a:p>
        </p:txBody>
      </p:sp>
      <p:sp>
        <p:nvSpPr>
          <p:cNvPr id="15363" name="Content Placeholder 2"/>
          <p:cNvSpPr>
            <a:spLocks noGrp="1"/>
          </p:cNvSpPr>
          <p:nvPr>
            <p:ph idx="1"/>
          </p:nvPr>
        </p:nvSpPr>
        <p:spPr/>
        <p:txBody>
          <a:bodyPr/>
          <a:lstStyle/>
          <a:p>
            <a:pPr>
              <a:buFont typeface="Wingdings" pitchFamily="2" charset="2"/>
              <a:buNone/>
              <a:defRPr/>
            </a:pPr>
            <a:endParaRPr dirty="0" smtClean="0"/>
          </a:p>
          <a:p>
            <a:pPr>
              <a:defRPr/>
            </a:pPr>
            <a:r>
              <a:rPr dirty="0" smtClean="0"/>
              <a:t>Adverse event</a:t>
            </a:r>
          </a:p>
          <a:p>
            <a:pPr lvl="1">
              <a:buFont typeface="Wingdings" pitchFamily="2" charset="2"/>
              <a:buNone/>
              <a:defRPr/>
            </a:pPr>
            <a:r>
              <a:rPr dirty="0" smtClean="0">
                <a:solidFill>
                  <a:srgbClr val="000000"/>
                </a:solidFill>
                <a:ea typeface="Tahoma" pitchFamily="34" charset="0"/>
              </a:rPr>
              <a:t>Any </a:t>
            </a:r>
            <a:r>
              <a:rPr dirty="0" smtClean="0">
                <a:solidFill>
                  <a:schemeClr val="tx2">
                    <a:lumMod val="75000"/>
                  </a:schemeClr>
                </a:solidFill>
                <a:ea typeface="Tahoma" pitchFamily="34" charset="0"/>
              </a:rPr>
              <a:t>untoward</a:t>
            </a:r>
            <a:r>
              <a:rPr dirty="0" smtClean="0">
                <a:solidFill>
                  <a:srgbClr val="000000"/>
                </a:solidFill>
                <a:ea typeface="Tahoma" pitchFamily="34" charset="0"/>
              </a:rPr>
              <a:t> medical occurrence </a:t>
            </a:r>
            <a:r>
              <a:rPr dirty="0" smtClean="0">
                <a:solidFill>
                  <a:schemeClr val="tx2">
                    <a:lumMod val="75000"/>
                  </a:schemeClr>
                </a:solidFill>
                <a:ea typeface="Tahoma" pitchFamily="34" charset="0"/>
              </a:rPr>
              <a:t>sign</a:t>
            </a:r>
            <a:r>
              <a:rPr dirty="0" smtClean="0">
                <a:solidFill>
                  <a:srgbClr val="000000"/>
                </a:solidFill>
                <a:ea typeface="Tahoma" pitchFamily="34" charset="0"/>
              </a:rPr>
              <a:t>, </a:t>
            </a:r>
            <a:r>
              <a:rPr dirty="0" smtClean="0">
                <a:solidFill>
                  <a:schemeClr val="tx2">
                    <a:lumMod val="75000"/>
                  </a:schemeClr>
                </a:solidFill>
                <a:ea typeface="Tahoma" pitchFamily="34" charset="0"/>
              </a:rPr>
              <a:t>symptom</a:t>
            </a:r>
            <a:r>
              <a:rPr dirty="0" smtClean="0">
                <a:solidFill>
                  <a:srgbClr val="000000"/>
                </a:solidFill>
                <a:ea typeface="Tahoma" pitchFamily="34" charset="0"/>
              </a:rPr>
              <a:t>, or </a:t>
            </a:r>
            <a:r>
              <a:rPr dirty="0" smtClean="0">
                <a:solidFill>
                  <a:schemeClr val="tx2">
                    <a:lumMod val="75000"/>
                  </a:schemeClr>
                </a:solidFill>
                <a:ea typeface="Tahoma" pitchFamily="34" charset="0"/>
              </a:rPr>
              <a:t>disease</a:t>
            </a:r>
            <a:r>
              <a:rPr dirty="0" smtClean="0">
                <a:solidFill>
                  <a:srgbClr val="000000"/>
                </a:solidFill>
                <a:ea typeface="Tahoma" pitchFamily="34" charset="0"/>
              </a:rPr>
              <a:t> in a clinical investigation subject administered a pharmaceutical product and which does </a:t>
            </a:r>
            <a:r>
              <a:rPr dirty="0" smtClean="0">
                <a:solidFill>
                  <a:schemeClr val="tx2">
                    <a:lumMod val="75000"/>
                  </a:schemeClr>
                </a:solidFill>
                <a:ea typeface="Tahoma" pitchFamily="34" charset="0"/>
              </a:rPr>
              <a:t>not necessarily have to have a causal relationship</a:t>
            </a:r>
            <a:r>
              <a:rPr dirty="0" smtClean="0">
                <a:solidFill>
                  <a:srgbClr val="000000"/>
                </a:solidFill>
                <a:ea typeface="Tahoma" pitchFamily="34" charset="0"/>
              </a:rPr>
              <a:t> with this treatment</a:t>
            </a:r>
            <a:r>
              <a:rPr i="1" dirty="0" smtClean="0">
                <a:solidFill>
                  <a:srgbClr val="000000"/>
                </a:solidFill>
                <a:ea typeface="Tahoma" pitchFamily="34" charset="0"/>
              </a:rPr>
              <a:t>.</a:t>
            </a:r>
          </a:p>
          <a:p>
            <a:pPr algn="just">
              <a:buFont typeface="Wingdings" pitchFamily="2" charset="2"/>
              <a:buNone/>
              <a:defRPr/>
            </a:pPr>
            <a:r>
              <a:rPr sz="2000" dirty="0" smtClean="0">
                <a:solidFill>
                  <a:srgbClr val="000000"/>
                </a:solidFill>
                <a:latin typeface="Century Schoolbook" pitchFamily="18" charset="0"/>
              </a:rPr>
              <a:t> </a:t>
            </a:r>
            <a:endParaRPr sz="2000" dirty="0" smtClean="0"/>
          </a:p>
          <a:p>
            <a:pPr>
              <a:defRPr/>
            </a:pPr>
            <a:endParaRPr dirty="0" smtClean="0"/>
          </a:p>
          <a:p>
            <a:pPr>
              <a:defRPr/>
            </a:pPr>
            <a:endParaRPr dirty="0" smtClean="0"/>
          </a:p>
          <a:p>
            <a:pPr>
              <a:defRPr/>
            </a:pPr>
            <a:endParaRPr dirty="0" smtClean="0"/>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A936F74C-896E-4CB9-99BE-B3AB590CBF3C}" type="slidenum">
              <a:rPr lang="en-US" smtClean="0"/>
              <a:pPr eaLnBrk="1" hangingPunct="1"/>
              <a:t>76</a:t>
            </a:fld>
            <a:endParaRPr lang="en-US" smtClean="0"/>
          </a:p>
        </p:txBody>
      </p:sp>
    </p:spTree>
    <p:extLst>
      <p:ext uri="{BB962C8B-B14F-4D97-AF65-F5344CB8AC3E}">
        <p14:creationId xmlns:p14="http://schemas.microsoft.com/office/powerpoint/2010/main" xmlns="" val="11916631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US" smtClean="0"/>
              <a:t>Definitions</a:t>
            </a:r>
          </a:p>
        </p:txBody>
      </p:sp>
      <p:sp>
        <p:nvSpPr>
          <p:cNvPr id="16387" name="Content Placeholder 2"/>
          <p:cNvSpPr>
            <a:spLocks noGrp="1"/>
          </p:cNvSpPr>
          <p:nvPr>
            <p:ph idx="1"/>
          </p:nvPr>
        </p:nvSpPr>
        <p:spPr/>
        <p:txBody>
          <a:bodyPr>
            <a:normAutofit/>
          </a:bodyPr>
          <a:lstStyle/>
          <a:p>
            <a:pPr>
              <a:buFont typeface="Wingdings" pitchFamily="2" charset="2"/>
              <a:buNone/>
              <a:defRPr/>
            </a:pPr>
            <a:endParaRPr dirty="0" smtClean="0"/>
          </a:p>
          <a:p>
            <a:pPr>
              <a:lnSpc>
                <a:spcPct val="150000"/>
              </a:lnSpc>
              <a:defRPr/>
            </a:pPr>
            <a:r>
              <a:rPr dirty="0" smtClean="0"/>
              <a:t>Adverse reaction:  </a:t>
            </a:r>
          </a:p>
          <a:p>
            <a:pPr lvl="1" algn="just">
              <a:defRPr/>
            </a:pPr>
            <a:r>
              <a:rPr dirty="0" smtClean="0">
                <a:solidFill>
                  <a:srgbClr val="000000"/>
                </a:solidFill>
                <a:ea typeface="Tahoma" pitchFamily="34" charset="0"/>
              </a:rPr>
              <a:t>All </a:t>
            </a:r>
            <a:r>
              <a:rPr dirty="0" smtClean="0">
                <a:solidFill>
                  <a:schemeClr val="tx2">
                    <a:lumMod val="75000"/>
                  </a:schemeClr>
                </a:solidFill>
                <a:ea typeface="Tahoma" pitchFamily="34" charset="0"/>
              </a:rPr>
              <a:t>noxious </a:t>
            </a:r>
            <a:r>
              <a:rPr dirty="0" smtClean="0">
                <a:ea typeface="Tahoma" pitchFamily="34" charset="0"/>
              </a:rPr>
              <a:t>and </a:t>
            </a:r>
            <a:r>
              <a:rPr dirty="0" smtClean="0">
                <a:solidFill>
                  <a:schemeClr val="tx2">
                    <a:lumMod val="75000"/>
                  </a:schemeClr>
                </a:solidFill>
                <a:ea typeface="Tahoma" pitchFamily="34" charset="0"/>
              </a:rPr>
              <a:t>unintended </a:t>
            </a:r>
            <a:r>
              <a:rPr dirty="0" smtClean="0">
                <a:solidFill>
                  <a:srgbClr val="000000"/>
                </a:solidFill>
                <a:ea typeface="Tahoma" pitchFamily="34" charset="0"/>
              </a:rPr>
              <a:t>responses to a medicinal product </a:t>
            </a:r>
            <a:r>
              <a:rPr dirty="0" smtClean="0">
                <a:solidFill>
                  <a:schemeClr val="tx2">
                    <a:lumMod val="75000"/>
                  </a:schemeClr>
                </a:solidFill>
                <a:ea typeface="Tahoma" pitchFamily="34" charset="0"/>
              </a:rPr>
              <a:t>related</a:t>
            </a:r>
            <a:r>
              <a:rPr dirty="0" smtClean="0">
                <a:solidFill>
                  <a:srgbClr val="000000"/>
                </a:solidFill>
                <a:ea typeface="Tahoma" pitchFamily="34" charset="0"/>
              </a:rPr>
              <a:t> to </a:t>
            </a:r>
            <a:r>
              <a:rPr dirty="0" smtClean="0">
                <a:solidFill>
                  <a:schemeClr val="tx2">
                    <a:lumMod val="75000"/>
                  </a:schemeClr>
                </a:solidFill>
                <a:ea typeface="Tahoma" pitchFamily="34" charset="0"/>
              </a:rPr>
              <a:t>any dose </a:t>
            </a:r>
            <a:r>
              <a:rPr dirty="0" smtClean="0">
                <a:solidFill>
                  <a:srgbClr val="000000"/>
                </a:solidFill>
                <a:ea typeface="Tahoma" pitchFamily="34" charset="0"/>
              </a:rPr>
              <a:t>should be considered adverse drug reactions.</a:t>
            </a:r>
          </a:p>
          <a:p>
            <a:pPr lvl="1" algn="just">
              <a:defRPr/>
            </a:pPr>
            <a:endParaRPr sz="2000" dirty="0" smtClean="0">
              <a:solidFill>
                <a:srgbClr val="000000"/>
              </a:solidFill>
              <a:latin typeface="Century Schoolbook" pitchFamily="18" charset="0"/>
            </a:endParaRPr>
          </a:p>
          <a:p>
            <a:pPr lvl="1" algn="just">
              <a:defRPr/>
            </a:pPr>
            <a:r>
              <a:rPr dirty="0" smtClean="0">
                <a:solidFill>
                  <a:srgbClr val="000000"/>
                </a:solidFill>
                <a:ea typeface="Tahoma" pitchFamily="34" charset="0"/>
              </a:rPr>
              <a:t>Any adverse event caused by the drug.</a:t>
            </a:r>
          </a:p>
          <a:p>
            <a:pPr lvl="2" algn="just">
              <a:defRPr/>
            </a:pPr>
            <a:r>
              <a:rPr dirty="0" smtClean="0">
                <a:solidFill>
                  <a:srgbClr val="000000"/>
                </a:solidFill>
                <a:ea typeface="Tahoma" pitchFamily="34" charset="0"/>
              </a:rPr>
              <a:t>In the pre-approval clinical experience with a new medicinal product or its new usages, particularly as the therapeutic dose(s) </a:t>
            </a:r>
            <a:r>
              <a:rPr dirty="0" smtClean="0">
                <a:solidFill>
                  <a:schemeClr val="tx2">
                    <a:lumMod val="60000"/>
                    <a:lumOff val="40000"/>
                  </a:schemeClr>
                </a:solidFill>
                <a:ea typeface="Tahoma" pitchFamily="34" charset="0"/>
              </a:rPr>
              <a:t>may not be established</a:t>
            </a:r>
            <a:r>
              <a:rPr dirty="0" smtClean="0">
                <a:solidFill>
                  <a:srgbClr val="000000"/>
                </a:solidFill>
                <a:ea typeface="Tahoma" pitchFamily="34" charset="0"/>
              </a:rPr>
              <a:t>.</a:t>
            </a:r>
          </a:p>
          <a:p>
            <a:pPr>
              <a:defRPr/>
            </a:pPr>
            <a:endParaRPr dirty="0" smtClean="0"/>
          </a:p>
          <a:p>
            <a:pPr>
              <a:buFont typeface="Wingdings" pitchFamily="2" charset="2"/>
              <a:buNone/>
              <a:defRPr/>
            </a:pPr>
            <a:endParaRPr dirty="0" smtClean="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41332A3B-EBCA-4244-8AE5-76962C552400}" type="slidenum">
              <a:rPr lang="en-US" smtClean="0"/>
              <a:pPr eaLnBrk="1" hangingPunct="1"/>
              <a:t>77</a:t>
            </a:fld>
            <a:endParaRPr lang="en-US" smtClean="0"/>
          </a:p>
        </p:txBody>
      </p:sp>
    </p:spTree>
    <p:extLst>
      <p:ext uri="{BB962C8B-B14F-4D97-AF65-F5344CB8AC3E}">
        <p14:creationId xmlns:p14="http://schemas.microsoft.com/office/powerpoint/2010/main" xmlns="" val="36255051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box(in)">
                                      <p:cBhvr>
                                        <p:cTn id="7" dur="500"/>
                                        <p:tgtEl>
                                          <p:spTgt spid="163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387">
                                            <p:txEl>
                                              <p:pRg st="4" end="4"/>
                                            </p:txEl>
                                          </p:spTgt>
                                        </p:tgtEl>
                                        <p:attrNameLst>
                                          <p:attrName>style.visibility</p:attrName>
                                        </p:attrNameLst>
                                      </p:cBhvr>
                                      <p:to>
                                        <p:strVal val="visible"/>
                                      </p:to>
                                    </p:set>
                                    <p:animEffect transition="in" filter="box(in)">
                                      <p:cBhvr>
                                        <p:cTn id="12" dur="500"/>
                                        <p:tgtEl>
                                          <p:spTgt spid="16387">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animEffect transition="in" filter="box(in)">
                                      <p:cBhvr>
                                        <p:cTn id="17"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a:r>
              <a:rPr lang="en-US" smtClean="0"/>
              <a:t>Definitions</a:t>
            </a:r>
          </a:p>
        </p:txBody>
      </p:sp>
      <p:sp>
        <p:nvSpPr>
          <p:cNvPr id="14339" name="Content Placeholder 2"/>
          <p:cNvSpPr>
            <a:spLocks noGrp="1"/>
          </p:cNvSpPr>
          <p:nvPr>
            <p:ph idx="1"/>
          </p:nvPr>
        </p:nvSpPr>
        <p:spPr/>
        <p:txBody>
          <a:bodyPr/>
          <a:lstStyle/>
          <a:p>
            <a:pPr algn="l" rtl="0">
              <a:defRPr/>
            </a:pPr>
            <a:r>
              <a:rPr lang="x-none" smtClean="0"/>
              <a:t>Serious</a:t>
            </a:r>
            <a:r>
              <a:rPr lang="x-none" i="1" smtClean="0"/>
              <a:t> </a:t>
            </a:r>
            <a:r>
              <a:rPr lang="x-none" smtClean="0"/>
              <a:t>adverse event</a:t>
            </a:r>
            <a:r>
              <a:rPr dirty="0" smtClean="0"/>
              <a:t>:</a:t>
            </a:r>
            <a:endParaRPr sz="2400" i="1" dirty="0" smtClean="0">
              <a:solidFill>
                <a:srgbClr val="000000"/>
              </a:solidFill>
              <a:latin typeface="Century Schoolbook" pitchFamily="18" charset="0"/>
            </a:endParaRPr>
          </a:p>
          <a:p>
            <a:pPr lvl="1" algn="l" rtl="0">
              <a:defRPr/>
            </a:pPr>
            <a:r>
              <a:rPr sz="2400" dirty="0" smtClean="0">
                <a:solidFill>
                  <a:srgbClr val="000000"/>
                </a:solidFill>
                <a:ea typeface="Tahoma" pitchFamily="34" charset="0"/>
              </a:rPr>
              <a:t>Any adverse event resulting in :</a:t>
            </a:r>
          </a:p>
          <a:p>
            <a:pPr lvl="1" algn="just" rtl="0" eaLnBrk="1" fontAlgn="auto" hangingPunct="1">
              <a:spcAft>
                <a:spcPts val="0"/>
              </a:spcAft>
              <a:buClrTx/>
              <a:buSzTx/>
              <a:buFont typeface="Arial" pitchFamily="34" charset="0"/>
              <a:buChar char="–"/>
              <a:defRPr/>
            </a:pPr>
            <a:r>
              <a:rPr lang="x-none" sz="2400" smtClean="0">
                <a:solidFill>
                  <a:schemeClr val="tx2">
                    <a:lumMod val="75000"/>
                  </a:schemeClr>
                </a:solidFill>
                <a:ea typeface="+mn-ea"/>
              </a:rPr>
              <a:t>Death</a:t>
            </a:r>
            <a:endParaRPr sz="2400" dirty="0" smtClean="0">
              <a:solidFill>
                <a:schemeClr val="tx2">
                  <a:lumMod val="75000"/>
                </a:schemeClr>
              </a:solidFill>
              <a:ea typeface="+mn-ea"/>
            </a:endParaRPr>
          </a:p>
          <a:p>
            <a:pPr lvl="1" algn="just" rtl="0" eaLnBrk="1" fontAlgn="auto" hangingPunct="1">
              <a:spcAft>
                <a:spcPts val="0"/>
              </a:spcAft>
              <a:buClrTx/>
              <a:buSzTx/>
              <a:buFont typeface="Arial" pitchFamily="34" charset="0"/>
              <a:buChar char="–"/>
              <a:defRPr/>
            </a:pPr>
            <a:r>
              <a:rPr lang="x-none" sz="2400" smtClean="0">
                <a:solidFill>
                  <a:srgbClr val="000000"/>
                </a:solidFill>
                <a:ea typeface="+mn-ea"/>
              </a:rPr>
              <a:t>A  </a:t>
            </a:r>
            <a:r>
              <a:rPr lang="x-none" sz="2400" smtClean="0">
                <a:solidFill>
                  <a:schemeClr val="tx2">
                    <a:lumMod val="75000"/>
                  </a:schemeClr>
                </a:solidFill>
                <a:ea typeface="+mn-ea"/>
              </a:rPr>
              <a:t>life-threatening</a:t>
            </a:r>
            <a:r>
              <a:rPr lang="x-none" sz="2400" smtClean="0">
                <a:solidFill>
                  <a:srgbClr val="000000"/>
                </a:solidFill>
                <a:ea typeface="+mn-ea"/>
              </a:rPr>
              <a:t> adverse event</a:t>
            </a:r>
            <a:endParaRPr sz="2400" dirty="0" smtClean="0">
              <a:solidFill>
                <a:srgbClr val="000000"/>
              </a:solidFill>
              <a:ea typeface="+mn-ea"/>
            </a:endParaRPr>
          </a:p>
          <a:p>
            <a:pPr lvl="1" algn="just" rtl="0" eaLnBrk="1" fontAlgn="auto" hangingPunct="1">
              <a:spcAft>
                <a:spcPts val="0"/>
              </a:spcAft>
              <a:buClrTx/>
              <a:buSzTx/>
              <a:buFont typeface="Arial" pitchFamily="34" charset="0"/>
              <a:buChar char="–"/>
              <a:defRPr/>
            </a:pPr>
            <a:r>
              <a:rPr lang="x-none" sz="2400" smtClean="0">
                <a:solidFill>
                  <a:srgbClr val="000000"/>
                </a:solidFill>
                <a:ea typeface="+mn-ea"/>
              </a:rPr>
              <a:t>Inpatient </a:t>
            </a:r>
            <a:r>
              <a:rPr lang="x-none" sz="2400" smtClean="0">
                <a:solidFill>
                  <a:schemeClr val="tx2">
                    <a:lumMod val="75000"/>
                  </a:schemeClr>
                </a:solidFill>
                <a:ea typeface="+mn-ea"/>
              </a:rPr>
              <a:t>hospitalization</a:t>
            </a:r>
            <a:r>
              <a:rPr lang="x-none" sz="2400" smtClean="0">
                <a:solidFill>
                  <a:srgbClr val="000000"/>
                </a:solidFill>
                <a:ea typeface="+mn-ea"/>
              </a:rPr>
              <a:t>, or prolonged of existing hospitalization</a:t>
            </a:r>
            <a:endParaRPr sz="2400" dirty="0" smtClean="0">
              <a:solidFill>
                <a:srgbClr val="000000"/>
              </a:solidFill>
              <a:ea typeface="+mn-ea"/>
            </a:endParaRPr>
          </a:p>
          <a:p>
            <a:pPr lvl="1" algn="just" rtl="0" eaLnBrk="1" fontAlgn="auto" hangingPunct="1">
              <a:spcAft>
                <a:spcPts val="0"/>
              </a:spcAft>
              <a:buClrTx/>
              <a:buSzTx/>
              <a:buFont typeface="Arial" pitchFamily="34" charset="0"/>
              <a:buChar char="–"/>
              <a:defRPr/>
            </a:pPr>
            <a:r>
              <a:rPr lang="x-none" sz="2400" smtClean="0">
                <a:solidFill>
                  <a:srgbClr val="000000"/>
                </a:solidFill>
                <a:ea typeface="+mn-ea"/>
              </a:rPr>
              <a:t>A persistent or </a:t>
            </a:r>
            <a:r>
              <a:rPr sz="2400" smtClean="0">
                <a:solidFill>
                  <a:srgbClr val="000000"/>
                </a:solidFill>
                <a:ea typeface="+mn-ea"/>
              </a:rPr>
              <a:t>s</a:t>
            </a:r>
            <a:r>
              <a:rPr lang="x-none" sz="2400" smtClean="0">
                <a:solidFill>
                  <a:srgbClr val="000000"/>
                </a:solidFill>
                <a:ea typeface="+mn-ea"/>
              </a:rPr>
              <a:t>ignificant </a:t>
            </a:r>
            <a:r>
              <a:rPr lang="x-none" sz="2400" smtClean="0">
                <a:solidFill>
                  <a:schemeClr val="tx2">
                    <a:lumMod val="75000"/>
                  </a:schemeClr>
                </a:solidFill>
                <a:ea typeface="+mn-ea"/>
              </a:rPr>
              <a:t>incapacity</a:t>
            </a:r>
            <a:r>
              <a:rPr lang="x-none" sz="2400" smtClean="0">
                <a:solidFill>
                  <a:srgbClr val="000000"/>
                </a:solidFill>
                <a:ea typeface="+mn-ea"/>
              </a:rPr>
              <a:t> to conduct normal life functions</a:t>
            </a:r>
            <a:endParaRPr sz="2400" dirty="0" smtClean="0">
              <a:solidFill>
                <a:srgbClr val="000000"/>
              </a:solidFill>
              <a:ea typeface="+mn-ea"/>
            </a:endParaRPr>
          </a:p>
          <a:p>
            <a:pPr lvl="1" algn="just" rtl="0" eaLnBrk="1" fontAlgn="auto" hangingPunct="1">
              <a:spcAft>
                <a:spcPts val="0"/>
              </a:spcAft>
              <a:buClrTx/>
              <a:buSzTx/>
              <a:buFont typeface="Arial" pitchFamily="34" charset="0"/>
              <a:buChar char="–"/>
              <a:defRPr/>
            </a:pPr>
            <a:r>
              <a:rPr lang="x-none" sz="2400" smtClean="0">
                <a:solidFill>
                  <a:srgbClr val="000000"/>
                </a:solidFill>
                <a:ea typeface="+mn-ea"/>
              </a:rPr>
              <a:t>A </a:t>
            </a:r>
            <a:r>
              <a:rPr lang="x-none" sz="2400" smtClean="0">
                <a:solidFill>
                  <a:schemeClr val="tx2">
                    <a:lumMod val="75000"/>
                  </a:schemeClr>
                </a:solidFill>
                <a:ea typeface="+mn-ea"/>
              </a:rPr>
              <a:t>congenital</a:t>
            </a:r>
            <a:r>
              <a:rPr lang="x-none" sz="2400" smtClean="0">
                <a:solidFill>
                  <a:srgbClr val="000000"/>
                </a:solidFill>
                <a:ea typeface="+mn-ea"/>
              </a:rPr>
              <a:t> anomaly/birth defect</a:t>
            </a:r>
            <a:endParaRPr sz="2400" dirty="0" smtClean="0">
              <a:solidFill>
                <a:srgbClr val="000000"/>
              </a:solidFill>
              <a:ea typeface="+mn-ea"/>
            </a:endParaRPr>
          </a:p>
          <a:p>
            <a:pPr lvl="1" algn="just" rtl="0" eaLnBrk="1" fontAlgn="auto" hangingPunct="1">
              <a:spcAft>
                <a:spcPts val="0"/>
              </a:spcAft>
              <a:buClrTx/>
              <a:buSzTx/>
              <a:buFont typeface="Arial" pitchFamily="34" charset="0"/>
              <a:buChar char="–"/>
              <a:defRPr/>
            </a:pPr>
            <a:r>
              <a:rPr sz="2400" dirty="0" smtClean="0">
                <a:solidFill>
                  <a:srgbClr val="000000"/>
                </a:solidFill>
                <a:ea typeface="+mn-ea"/>
              </a:rPr>
              <a:t>An </a:t>
            </a:r>
            <a:r>
              <a:rPr sz="2400" dirty="0" err="1" smtClean="0">
                <a:solidFill>
                  <a:schemeClr val="tx2">
                    <a:lumMod val="75000"/>
                  </a:schemeClr>
                </a:solidFill>
                <a:ea typeface="+mn-ea"/>
              </a:rPr>
              <a:t>i</a:t>
            </a:r>
            <a:r>
              <a:rPr lang="x-none" sz="2400" smtClean="0">
                <a:solidFill>
                  <a:schemeClr val="tx2">
                    <a:lumMod val="75000"/>
                  </a:schemeClr>
                </a:solidFill>
                <a:ea typeface="+mn-ea"/>
              </a:rPr>
              <a:t>mportant medical events</a:t>
            </a:r>
            <a:r>
              <a:rPr lang="x-none" sz="2400" smtClean="0">
                <a:solidFill>
                  <a:srgbClr val="000000"/>
                </a:solidFill>
                <a:ea typeface="+mn-ea"/>
              </a:rPr>
              <a:t>, when they may  jeopardize the patient or subject and may </a:t>
            </a:r>
            <a:r>
              <a:rPr lang="x-none" sz="2400" smtClean="0">
                <a:solidFill>
                  <a:schemeClr val="tx2">
                    <a:lumMod val="60000"/>
                    <a:lumOff val="40000"/>
                  </a:schemeClr>
                </a:solidFill>
                <a:ea typeface="+mn-ea"/>
              </a:rPr>
              <a:t>require medical or surgical intervention </a:t>
            </a:r>
            <a:r>
              <a:rPr lang="x-none" sz="2400" smtClean="0">
                <a:solidFill>
                  <a:srgbClr val="000000"/>
                </a:solidFill>
                <a:ea typeface="+mn-ea"/>
              </a:rPr>
              <a:t>to </a:t>
            </a:r>
            <a:r>
              <a:rPr lang="x-none" sz="2400" smtClean="0">
                <a:solidFill>
                  <a:schemeClr val="accent2">
                    <a:lumMod val="75000"/>
                  </a:schemeClr>
                </a:solidFill>
                <a:ea typeface="+mn-ea"/>
              </a:rPr>
              <a:t>prevent</a:t>
            </a:r>
            <a:r>
              <a:rPr lang="x-none" sz="2400" smtClean="0">
                <a:solidFill>
                  <a:srgbClr val="000000"/>
                </a:solidFill>
                <a:ea typeface="+mn-ea"/>
              </a:rPr>
              <a:t> one of the outcomes listed in this definition.</a:t>
            </a:r>
            <a:endParaRPr sz="2400" smtClean="0">
              <a:solidFill>
                <a:srgbClr val="000000"/>
              </a:solidFill>
              <a:ea typeface="+mn-ea"/>
            </a:endParaRPr>
          </a:p>
          <a:p>
            <a:pPr>
              <a:defRPr/>
            </a:pPr>
            <a:endParaRPr dirty="0" smtClean="0"/>
          </a:p>
          <a:p>
            <a:pPr>
              <a:defRPr/>
            </a:pPr>
            <a:endParaRPr dirty="0"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541978CB-BBB8-4350-9E27-DE6F14C15419}" type="slidenum">
              <a:rPr lang="en-US" smtClean="0"/>
              <a:pPr eaLnBrk="1" hangingPunct="1"/>
              <a:t>78</a:t>
            </a:fld>
            <a:endParaRPr lang="en-US" smtClean="0"/>
          </a:p>
        </p:txBody>
      </p:sp>
    </p:spTree>
    <p:extLst>
      <p:ext uri="{BB962C8B-B14F-4D97-AF65-F5344CB8AC3E}">
        <p14:creationId xmlns:p14="http://schemas.microsoft.com/office/powerpoint/2010/main" xmlns="" val="25474043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ox(in)">
                                      <p:cBhvr>
                                        <p:cTn id="7" dur="500"/>
                                        <p:tgtEl>
                                          <p:spTgt spid="14339">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339">
                                            <p:txEl>
                                              <p:pRg st="2" end="2"/>
                                            </p:txEl>
                                          </p:spTgt>
                                        </p:tgtEl>
                                        <p:attrNameLst>
                                          <p:attrName>style.visibility</p:attrName>
                                        </p:attrNameLst>
                                      </p:cBhvr>
                                      <p:to>
                                        <p:strVal val="visible"/>
                                      </p:to>
                                    </p:set>
                                    <p:animEffect transition="in" filter="box(in)">
                                      <p:cBhvr>
                                        <p:cTn id="10" dur="500"/>
                                        <p:tgtEl>
                                          <p:spTgt spid="14339">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animEffect transition="in" filter="box(in)">
                                      <p:cBhvr>
                                        <p:cTn id="13" dur="500"/>
                                        <p:tgtEl>
                                          <p:spTgt spid="14339">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4339">
                                            <p:txEl>
                                              <p:pRg st="4" end="4"/>
                                            </p:txEl>
                                          </p:spTgt>
                                        </p:tgtEl>
                                        <p:attrNameLst>
                                          <p:attrName>style.visibility</p:attrName>
                                        </p:attrNameLst>
                                      </p:cBhvr>
                                      <p:to>
                                        <p:strVal val="visible"/>
                                      </p:to>
                                    </p:set>
                                    <p:animEffect transition="in" filter="box(in)">
                                      <p:cBhvr>
                                        <p:cTn id="16" dur="500"/>
                                        <p:tgtEl>
                                          <p:spTgt spid="14339">
                                            <p:txEl>
                                              <p:pRg st="4" end="4"/>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animEffect transition="in" filter="box(in)">
                                      <p:cBhvr>
                                        <p:cTn id="19" dur="500"/>
                                        <p:tgtEl>
                                          <p:spTgt spid="14339">
                                            <p:txEl>
                                              <p:pRg st="5" end="5"/>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box(in)">
                                      <p:cBhvr>
                                        <p:cTn id="22" dur="500"/>
                                        <p:tgtEl>
                                          <p:spTgt spid="14339">
                                            <p:txEl>
                                              <p:pRg st="6" end="6"/>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4339">
                                            <p:txEl>
                                              <p:pRg st="7" end="7"/>
                                            </p:txEl>
                                          </p:spTgt>
                                        </p:tgtEl>
                                        <p:attrNameLst>
                                          <p:attrName>style.visibility</p:attrName>
                                        </p:attrNameLst>
                                      </p:cBhvr>
                                      <p:to>
                                        <p:strVal val="visible"/>
                                      </p:to>
                                    </p:set>
                                    <p:animEffect transition="in" filter="box(in)">
                                      <p:cBhvr>
                                        <p:cTn id="25"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defRPr/>
            </a:pPr>
            <a:r>
              <a:rPr lang="en-US" dirty="0" smtClean="0"/>
              <a:t>Classifying Adverse Events</a:t>
            </a:r>
            <a:endParaRPr lang="en-US" cap="all" dirty="0" smtClean="0"/>
          </a:p>
        </p:txBody>
      </p:sp>
      <p:sp>
        <p:nvSpPr>
          <p:cNvPr id="3" name="Content Placeholder 2"/>
          <p:cNvSpPr>
            <a:spLocks noGrp="1"/>
          </p:cNvSpPr>
          <p:nvPr>
            <p:ph idx="1"/>
          </p:nvPr>
        </p:nvSpPr>
        <p:spPr/>
        <p:txBody>
          <a:bodyPr>
            <a:normAutofit fontScale="85000" lnSpcReduction="20000"/>
          </a:bodyPr>
          <a:lstStyle/>
          <a:p>
            <a:pPr>
              <a:defRPr/>
            </a:pPr>
            <a:r>
              <a:rPr lang="x-none" smtClean="0"/>
              <a:t>Severity </a:t>
            </a:r>
            <a:endParaRPr dirty="0" smtClean="0"/>
          </a:p>
          <a:p>
            <a:pPr marL="971550" lvl="1" indent="-514350">
              <a:defRPr/>
            </a:pPr>
            <a:r>
              <a:rPr sz="2500" dirty="0" smtClean="0"/>
              <a:t>Mild</a:t>
            </a:r>
          </a:p>
          <a:p>
            <a:pPr marL="971550" lvl="1" indent="-514350">
              <a:defRPr/>
            </a:pPr>
            <a:r>
              <a:rPr lang="x-none" sz="2500" smtClean="0"/>
              <a:t>Moderate</a:t>
            </a:r>
            <a:endParaRPr sz="2500" dirty="0" smtClean="0"/>
          </a:p>
          <a:p>
            <a:pPr marL="971550" lvl="1" indent="-514350">
              <a:defRPr/>
            </a:pPr>
            <a:r>
              <a:rPr lang="x-none" sz="2500" smtClean="0"/>
              <a:t>Severe</a:t>
            </a:r>
            <a:endParaRPr sz="2500" dirty="0" smtClean="0"/>
          </a:p>
          <a:p>
            <a:pPr>
              <a:defRPr/>
            </a:pPr>
            <a:r>
              <a:rPr lang="x-none" smtClean="0"/>
              <a:t>Expectedness </a:t>
            </a:r>
            <a:endParaRPr dirty="0" smtClean="0"/>
          </a:p>
          <a:p>
            <a:pPr marL="971550" lvl="1" indent="-514350">
              <a:defRPr/>
            </a:pPr>
            <a:r>
              <a:rPr sz="2500" dirty="0" smtClean="0"/>
              <a:t>Unexpected </a:t>
            </a:r>
          </a:p>
          <a:p>
            <a:pPr marL="971550" lvl="1" indent="-514350">
              <a:defRPr/>
            </a:pPr>
            <a:r>
              <a:rPr sz="2500" dirty="0" smtClean="0"/>
              <a:t>Expected</a:t>
            </a:r>
          </a:p>
          <a:p>
            <a:pPr>
              <a:defRPr/>
            </a:pPr>
            <a:r>
              <a:rPr lang="x-none" smtClean="0"/>
              <a:t>Relatedness  </a:t>
            </a:r>
            <a:endParaRPr dirty="0" smtClean="0"/>
          </a:p>
          <a:p>
            <a:pPr marL="971550" lvl="1" indent="-514350">
              <a:defRPr/>
            </a:pPr>
            <a:r>
              <a:rPr dirty="0" smtClean="0"/>
              <a:t>unrelated,</a:t>
            </a:r>
          </a:p>
          <a:p>
            <a:pPr marL="971550" lvl="1" indent="-514350">
              <a:defRPr/>
            </a:pPr>
            <a:r>
              <a:rPr dirty="0" smtClean="0"/>
              <a:t>unlikely to be related,</a:t>
            </a:r>
          </a:p>
          <a:p>
            <a:pPr marL="971550" lvl="1" indent="-514350">
              <a:defRPr/>
            </a:pPr>
            <a:r>
              <a:rPr dirty="0" smtClean="0"/>
              <a:t>possibly related or</a:t>
            </a:r>
          </a:p>
          <a:p>
            <a:pPr marL="971550" lvl="1" indent="-514350">
              <a:defRPr/>
            </a:pPr>
            <a:r>
              <a:rPr dirty="0" smtClean="0"/>
              <a:t>probably or definitely related</a:t>
            </a:r>
          </a:p>
          <a:p>
            <a:pPr>
              <a:defRPr/>
            </a:pPr>
            <a:endParaRPr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21A4E4B1-608B-4042-AD45-85C7A9B9E262}" type="slidenum">
              <a:rPr lang="en-US" smtClean="0"/>
              <a:pPr eaLnBrk="1" hangingPunct="1"/>
              <a:t>79</a:t>
            </a:fld>
            <a:endParaRPr lang="en-US" smtClean="0"/>
          </a:p>
        </p:txBody>
      </p:sp>
    </p:spTree>
    <p:extLst>
      <p:ext uri="{BB962C8B-B14F-4D97-AF65-F5344CB8AC3E}">
        <p14:creationId xmlns:p14="http://schemas.microsoft.com/office/powerpoint/2010/main" xmlns="" val="30153699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ox(in)">
                                      <p:cBhvr>
                                        <p:cTn id="25" dur="500"/>
                                        <p:tgtEl>
                                          <p:spTgt spid="3">
                                            <p:txEl>
                                              <p:pRg st="6" end="6"/>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ox(in)">
                                      <p:cBhvr>
                                        <p:cTn id="28" dur="500"/>
                                        <p:tgtEl>
                                          <p:spTgt spid="3">
                                            <p:txEl>
                                              <p:pRg st="7" end="7"/>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ox(in)">
                                      <p:cBhvr>
                                        <p:cTn id="31" dur="500"/>
                                        <p:tgtEl>
                                          <p:spTgt spid="3">
                                            <p:txEl>
                                              <p:pRg st="8" end="8"/>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ox(in)">
                                      <p:cBhvr>
                                        <p:cTn id="34" dur="500"/>
                                        <p:tgtEl>
                                          <p:spTgt spid="3">
                                            <p:txEl>
                                              <p:pRg st="9" end="9"/>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ox(in)">
                                      <p:cBhvr>
                                        <p:cTn id="37" dur="500"/>
                                        <p:tgtEl>
                                          <p:spTgt spid="3">
                                            <p:txEl>
                                              <p:pRg st="10" end="10"/>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box(in)">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2775" y="228600"/>
            <a:ext cx="8153400" cy="990600"/>
          </a:xfrm>
        </p:spPr>
        <p:txBody>
          <a:bodyPr/>
          <a:lstStyle/>
          <a:p>
            <a:pPr algn="r" eaLnBrk="1" hangingPunct="1">
              <a:defRPr/>
            </a:pPr>
            <a:r>
              <a:rPr lang="fa-IR" altLang="en-US" sz="2800" cap="all" dirty="0"/>
              <a:t>احترام به استقلال فردي</a:t>
            </a:r>
            <a:endParaRPr lang="en-US" altLang="en-US" sz="2800" cap="all" dirty="0"/>
          </a:p>
        </p:txBody>
      </p:sp>
      <p:sp>
        <p:nvSpPr>
          <p:cNvPr id="28675" name="Footer Placeholder 5"/>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2532" name="Rectangle 3"/>
          <p:cNvSpPr>
            <a:spLocks noGrp="1" noChangeArrowheads="1"/>
          </p:cNvSpPr>
          <p:nvPr>
            <p:ph sz="quarter" idx="1"/>
          </p:nvPr>
        </p:nvSpPr>
        <p:spPr>
          <a:xfrm>
            <a:off x="457200" y="1752600"/>
            <a:ext cx="8229600" cy="4373563"/>
          </a:xfrm>
        </p:spPr>
        <p:txBody>
          <a:bodyPr/>
          <a:lstStyle/>
          <a:p>
            <a:pPr lvl="1" eaLnBrk="1" hangingPunct="1"/>
            <a:r>
              <a:rPr lang="fa-IR" altLang="en-US" smtClean="0"/>
              <a:t>حق دريافت اطلاعات و رضايت آگاهانه</a:t>
            </a:r>
          </a:p>
          <a:p>
            <a:pPr lvl="1" eaLnBrk="1" hangingPunct="1"/>
            <a:r>
              <a:rPr lang="fa-IR" altLang="en-US" smtClean="0"/>
              <a:t>رعايت حقوق افراد با اختلال ظرفيت تصميم گيري</a:t>
            </a:r>
          </a:p>
          <a:p>
            <a:pPr lvl="1" eaLnBrk="1" hangingPunct="1"/>
            <a:r>
              <a:rPr lang="fa-IR" altLang="en-US" smtClean="0"/>
              <a:t>احترام به حريم خصوصي افراد و رازداري</a:t>
            </a:r>
            <a:endParaRPr lang="en-US" altLang="en-US" smtClean="0"/>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9"/>
          <p:cNvSpPr>
            <a:spLocks noGrp="1"/>
          </p:cNvSpPr>
          <p:nvPr>
            <p:ph type="title"/>
          </p:nvPr>
        </p:nvSpPr>
        <p:spPr/>
        <p:txBody>
          <a:bodyPr/>
          <a:lstStyle/>
          <a:p>
            <a:pPr algn="l"/>
            <a:r>
              <a:rPr lang="en-US" sz="3000" smtClean="0"/>
              <a:t>Safety monitoring: Protocol specification </a:t>
            </a:r>
          </a:p>
        </p:txBody>
      </p:sp>
      <p:sp>
        <p:nvSpPr>
          <p:cNvPr id="11" name="Content Placeholder 10"/>
          <p:cNvSpPr>
            <a:spLocks noGrp="1"/>
          </p:cNvSpPr>
          <p:nvPr>
            <p:ph idx="1"/>
          </p:nvPr>
        </p:nvSpPr>
        <p:spPr/>
        <p:txBody>
          <a:bodyPr/>
          <a:lstStyle/>
          <a:p>
            <a:pPr>
              <a:buFont typeface="Wingdings" pitchFamily="2" charset="2"/>
              <a:buNone/>
            </a:pPr>
            <a:r>
              <a:rPr smtClean="0"/>
              <a:t>Protocol specifications for SAE</a:t>
            </a:r>
          </a:p>
          <a:p>
            <a:pPr lvl="1"/>
            <a:r>
              <a:rPr sz="1900" smtClean="0"/>
              <a:t>Criteria</a:t>
            </a:r>
          </a:p>
          <a:p>
            <a:pPr lvl="1"/>
            <a:r>
              <a:rPr sz="1900" smtClean="0"/>
              <a:t>Expedited timeframes</a:t>
            </a:r>
          </a:p>
          <a:p>
            <a:pPr lvl="1"/>
            <a:r>
              <a:rPr sz="1900" smtClean="0"/>
              <a:t>Reporting form, e.g., SAE</a:t>
            </a:r>
          </a:p>
          <a:p>
            <a:pPr>
              <a:buFont typeface="Wingdings" pitchFamily="2" charset="2"/>
              <a:buNone/>
            </a:pPr>
            <a:r>
              <a:rPr smtClean="0"/>
              <a:t>SOP specifications for AE</a:t>
            </a:r>
          </a:p>
          <a:p>
            <a:pPr lvl="1"/>
            <a:r>
              <a:rPr sz="1900" smtClean="0"/>
              <a:t>When to collect, e.g., study visit</a:t>
            </a:r>
          </a:p>
          <a:p>
            <a:pPr lvl="1"/>
            <a:r>
              <a:rPr sz="1900" smtClean="0"/>
              <a:t>Method of collection, e.g., in person, telephone call</a:t>
            </a:r>
          </a:p>
          <a:p>
            <a:pPr lvl="1"/>
            <a:r>
              <a:rPr sz="1900" smtClean="0"/>
              <a:t>Duration of collection, e.g., from enrollment to completion</a:t>
            </a:r>
          </a:p>
          <a:p>
            <a:pPr lvl="1"/>
            <a:r>
              <a:rPr sz="1900" smtClean="0"/>
              <a:t>What to collect, e.g., all AEs, only certain AEs by body system, only certain AEs by severity</a:t>
            </a:r>
          </a:p>
          <a:p>
            <a:pPr lvl="1"/>
            <a:r>
              <a:rPr sz="1900" smtClean="0"/>
              <a:t>What forms to use, e.g., AE CRF, study CRFs</a:t>
            </a:r>
          </a:p>
          <a:p>
            <a:pPr lvl="1"/>
            <a:endParaRPr sz="1900" smtClean="0"/>
          </a:p>
        </p:txBody>
      </p:sp>
      <p:sp>
        <p:nvSpPr>
          <p:cNvPr id="30724"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6F384B24-BD51-4073-AAAC-D0790D552AC1}" type="slidenum">
              <a:rPr lang="en-US" smtClean="0">
                <a:latin typeface="Arial" pitchFamily="34" charset="0"/>
              </a:rPr>
              <a:pPr eaLnBrk="1" hangingPunct="1"/>
              <a:t>80</a:t>
            </a:fld>
            <a:endParaRPr lang="en-US" smtClean="0">
              <a:latin typeface="Arial" pitchFamily="34" charset="0"/>
            </a:endParaRPr>
          </a:p>
        </p:txBody>
      </p:sp>
    </p:spTree>
    <p:extLst>
      <p:ext uri="{BB962C8B-B14F-4D97-AF65-F5344CB8AC3E}">
        <p14:creationId xmlns:p14="http://schemas.microsoft.com/office/powerpoint/2010/main" xmlns="" val="21406578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500"/>
                                        <p:tgtEl>
                                          <p:spTgt spid="11">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500"/>
                                        <p:tgtEl>
                                          <p:spTgt spid="11">
                                            <p:txEl>
                                              <p:pRg st="4" end="4"/>
                                            </p:txEl>
                                          </p:spTgt>
                                        </p:tgtEl>
                                      </p:cBhvr>
                                    </p:animEffect>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fade">
                                      <p:cBhvr>
                                        <p:cTn id="28" dur="500"/>
                                        <p:tgtEl>
                                          <p:spTgt spid="11">
                                            <p:txEl>
                                              <p:pRg st="5" end="5"/>
                                            </p:txEl>
                                          </p:spTgt>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childTnLst>
                                </p:cTn>
                              </p:par>
                            </p:childTnLst>
                          </p:cTn>
                        </p:par>
                        <p:par>
                          <p:cTn id="33" fill="hold" nodeType="afterGroup">
                            <p:stCondLst>
                              <p:cond delay="1500"/>
                            </p:stCondLst>
                            <p:childTnLst>
                              <p:par>
                                <p:cTn id="34" presetID="10" presetClass="entr" presetSubtype="0" fill="hold" nodeType="after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animEffect transition="in" filter="fade">
                                      <p:cBhvr>
                                        <p:cTn id="36" dur="500"/>
                                        <p:tgtEl>
                                          <p:spTgt spid="11">
                                            <p:txEl>
                                              <p:pRg st="7" end="7"/>
                                            </p:txEl>
                                          </p:spTgt>
                                        </p:tgtEl>
                                      </p:cBhvr>
                                    </p:animEffect>
                                  </p:childTnLst>
                                </p:cTn>
                              </p:par>
                            </p:childTnLst>
                          </p:cTn>
                        </p:par>
                        <p:par>
                          <p:cTn id="37" fill="hold" nodeType="afterGroup">
                            <p:stCondLst>
                              <p:cond delay="2000"/>
                            </p:stCondLst>
                            <p:childTnLst>
                              <p:par>
                                <p:cTn id="38" presetID="10" presetClass="entr" presetSubtype="0" fill="hold" nodeType="after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fade">
                                      <p:cBhvr>
                                        <p:cTn id="40" dur="500"/>
                                        <p:tgtEl>
                                          <p:spTgt spid="11">
                                            <p:txEl>
                                              <p:pRg st="8" end="8"/>
                                            </p:txEl>
                                          </p:spTgt>
                                        </p:tgtEl>
                                      </p:cBhvr>
                                    </p:animEffect>
                                  </p:childTnLst>
                                </p:cTn>
                              </p:par>
                            </p:childTnLst>
                          </p:cTn>
                        </p:par>
                        <p:par>
                          <p:cTn id="41" fill="hold" nodeType="afterGroup">
                            <p:stCondLst>
                              <p:cond delay="2500"/>
                            </p:stCondLst>
                            <p:childTnLst>
                              <p:par>
                                <p:cTn id="42" presetID="10" presetClass="entr" presetSubtype="0" fill="hold" nodeType="afterEffect">
                                  <p:stCondLst>
                                    <p:cond delay="0"/>
                                  </p:stCondLst>
                                  <p:childTnLst>
                                    <p:set>
                                      <p:cBhvr>
                                        <p:cTn id="43" dur="1" fill="hold">
                                          <p:stCondLst>
                                            <p:cond delay="0"/>
                                          </p:stCondLst>
                                        </p:cTn>
                                        <p:tgtEl>
                                          <p:spTgt spid="11">
                                            <p:txEl>
                                              <p:pRg st="9" end="9"/>
                                            </p:txEl>
                                          </p:spTgt>
                                        </p:tgtEl>
                                        <p:attrNameLst>
                                          <p:attrName>style.visibility</p:attrName>
                                        </p:attrNameLst>
                                      </p:cBhvr>
                                      <p:to>
                                        <p:strVal val="visible"/>
                                      </p:to>
                                    </p:set>
                                    <p:animEffect transition="in" filter="fade">
                                      <p:cBhvr>
                                        <p:cTn id="44"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1"/>
          <p:cNvSpPr>
            <a:spLocks noGrp="1"/>
          </p:cNvSpPr>
          <p:nvPr>
            <p:ph type="title"/>
          </p:nvPr>
        </p:nvSpPr>
        <p:spPr>
          <a:xfrm>
            <a:off x="200025" y="0"/>
            <a:ext cx="8943975" cy="1381125"/>
          </a:xfrm>
        </p:spPr>
        <p:txBody>
          <a:bodyPr/>
          <a:lstStyle/>
          <a:p>
            <a:pPr marL="225425" algn="l" eaLnBrk="1" hangingPunct="1"/>
            <a:r>
              <a:rPr lang="en-US" smtClean="0"/>
              <a:t>Documentation </a:t>
            </a:r>
          </a:p>
        </p:txBody>
      </p:sp>
      <p:graphicFrame>
        <p:nvGraphicFramePr>
          <p:cNvPr id="7" name="Group 34" descr="AE CRF Data Elements: &#10;AE&#10;Start Date&#10;Stop Date / Continuing&#10;Is it SAE?&#10;Severity&#10;Relatedness&#10;Action taken with Study Agent &#10;Outcome (study participation)&#10;&#10;"/>
          <p:cNvGraphicFramePr>
            <a:graphicFrameLocks noGrp="1"/>
          </p:cNvGraphicFramePr>
          <p:nvPr>
            <p:ph sz="half" idx="1"/>
          </p:nvPr>
        </p:nvGraphicFramePr>
        <p:xfrm>
          <a:off x="228600" y="1376363"/>
          <a:ext cx="4102100" cy="4872361"/>
        </p:xfrm>
        <a:graphic>
          <a:graphicData uri="http://schemas.openxmlformats.org/drawingml/2006/table">
            <a:tbl>
              <a:tblPr>
                <a:tableStyleId>{08FB837D-C827-4EFA-A057-4D05807E0F7C}</a:tableStyleId>
              </a:tblPr>
              <a:tblGrid>
                <a:gridCol w="4102100"/>
              </a:tblGrid>
              <a:tr h="914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rPr>
                        <a:t>AE CRF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rPr>
                        <a:t>Data Elements</a:t>
                      </a:r>
                      <a:endParaRPr kumimoji="0" lang="en-US" sz="2400" b="1" i="0" u="none" strike="noStrike" cap="none" normalizeH="0" baseline="0" dirty="0" smtClean="0">
                        <a:ln>
                          <a:noFill/>
                        </a:ln>
                        <a:solidFill>
                          <a:schemeClr val="bg1"/>
                        </a:solidFill>
                        <a:effectLst/>
                        <a:latin typeface="Arial" charset="0"/>
                      </a:endParaRPr>
                    </a:p>
                  </a:txBody>
                  <a:tcPr horzOverflow="overflow">
                    <a:noFill/>
                  </a:tcPr>
                </a:tc>
              </a:tr>
              <a:tr h="3958014">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100" u="none" strike="noStrike" cap="none" normalizeH="0" baseline="0" dirty="0" smtClean="0">
                          <a:ln>
                            <a:noFill/>
                          </a:ln>
                          <a:effectLst/>
                        </a:rPr>
                        <a:t>     AE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100" u="none" strike="noStrike" cap="none" normalizeH="0" baseline="0" dirty="0" smtClean="0">
                          <a:ln>
                            <a:noFill/>
                          </a:ln>
                          <a:effectLst/>
                        </a:rPr>
                        <a:t>     Start Date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100" u="none" strike="noStrike" cap="none" normalizeH="0" baseline="0" dirty="0" smtClean="0">
                          <a:ln>
                            <a:noFill/>
                          </a:ln>
                          <a:effectLst/>
                        </a:rPr>
                        <a:t>     Stop Date / Continuing</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100" u="none" strike="noStrike" cap="none" normalizeH="0" baseline="0" dirty="0" smtClean="0">
                          <a:ln>
                            <a:noFill/>
                          </a:ln>
                          <a:effectLst/>
                        </a:rPr>
                        <a:t>     Is it SAE?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100" u="none" strike="noStrike" cap="none" normalizeH="0" baseline="0" dirty="0" smtClean="0">
                          <a:ln>
                            <a:noFill/>
                          </a:ln>
                          <a:effectLst/>
                        </a:rPr>
                        <a:t>     Severity</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100" u="none" strike="noStrike" cap="none" normalizeH="0" baseline="0" dirty="0" smtClean="0">
                          <a:ln>
                            <a:noFill/>
                          </a:ln>
                          <a:effectLst/>
                        </a:rPr>
                        <a:t>     Relatedness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100" u="none" strike="noStrike" cap="none" normalizeH="0" baseline="0" dirty="0" smtClean="0">
                          <a:ln>
                            <a:noFill/>
                          </a:ln>
                          <a:effectLst/>
                        </a:rPr>
                        <a:t>     Action taken with Study Agent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100" u="none" strike="noStrike" cap="none" normalizeH="0" baseline="0" dirty="0" smtClean="0">
                          <a:ln>
                            <a:noFill/>
                          </a:ln>
                          <a:effectLst/>
                        </a:rPr>
                        <a:t>     Outcome (study participation)</a:t>
                      </a:r>
                      <a:endParaRPr kumimoji="0" lang="en-US" sz="2100" b="0" i="0" u="none" strike="noStrike" cap="none" normalizeH="0" baseline="0" dirty="0" smtClean="0">
                        <a:ln>
                          <a:noFill/>
                        </a:ln>
                        <a:solidFill>
                          <a:srgbClr val="000000"/>
                        </a:solidFill>
                        <a:effectLst/>
                        <a:latin typeface="Arial" charset="0"/>
                      </a:endParaRPr>
                    </a:p>
                  </a:txBody>
                  <a:tcPr horzOverflow="overflow">
                    <a:noFill/>
                  </a:tcPr>
                </a:tc>
              </a:tr>
            </a:tbl>
          </a:graphicData>
        </a:graphic>
      </p:graphicFrame>
      <p:sp>
        <p:nvSpPr>
          <p:cNvPr id="39940" name="Slide Number Placeholder 4"/>
          <p:cNvSpPr>
            <a:spLocks noGrp="1"/>
          </p:cNvSpPr>
          <p:nvPr>
            <p:ph type="sldNum" sz="quarter" idx="12"/>
          </p:nvPr>
        </p:nvSpPr>
        <p:spPr>
          <a:xfrm>
            <a:off x="2895600" y="6400800"/>
            <a:ext cx="2971800" cy="30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algn="ctr" eaLnBrk="1" hangingPunct="1"/>
            <a:fld id="{754A4DBE-1100-48AE-A518-AD70FA02EF33}" type="slidenum">
              <a:rPr lang="en-US" b="0" smtClean="0">
                <a:latin typeface="Arial" pitchFamily="34" charset="0"/>
              </a:rPr>
              <a:pPr algn="ctr" eaLnBrk="1" hangingPunct="1"/>
              <a:t>81</a:t>
            </a:fld>
            <a:endParaRPr lang="en-US" b="0" smtClean="0">
              <a:latin typeface="Arial" pitchFamily="34" charset="0"/>
            </a:endParaRPr>
          </a:p>
        </p:txBody>
      </p:sp>
      <p:graphicFrame>
        <p:nvGraphicFramePr>
          <p:cNvPr id="8" name="Table 7" descr="SAE Form Data Elements:&#10;Participant Identifiers&#10;Study Agent details&#10;Narrative&#10;Past medical history&#10;Relevant labs, tests, procedures&#10;Concomitant meds&#10;Outcome of SAE&#10;Other supporting information&#10;&#10;"/>
          <p:cNvGraphicFramePr>
            <a:graphicFrameLocks noGrp="1"/>
          </p:cNvGraphicFramePr>
          <p:nvPr/>
        </p:nvGraphicFramePr>
        <p:xfrm>
          <a:off x="4343400" y="1376363"/>
          <a:ext cx="4343400" cy="4872361"/>
        </p:xfrm>
        <a:graphic>
          <a:graphicData uri="http://schemas.openxmlformats.org/drawingml/2006/table">
            <a:tbl>
              <a:tblPr>
                <a:tableStyleId>{08FB837D-C827-4EFA-A057-4D05807E0F7C}</a:tableStyleId>
              </a:tblPr>
              <a:tblGrid>
                <a:gridCol w="4343400"/>
              </a:tblGrid>
              <a:tr h="914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rPr>
                        <a:t>SAE Form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rPr>
                        <a:t>Data Elements</a:t>
                      </a:r>
                      <a:endParaRPr kumimoji="0" lang="en-US" sz="2400" b="1" i="0" u="none" strike="noStrike" cap="none" normalizeH="0" baseline="0" dirty="0" smtClean="0">
                        <a:ln>
                          <a:noFill/>
                        </a:ln>
                        <a:solidFill>
                          <a:schemeClr val="bg1"/>
                        </a:solidFill>
                        <a:effectLst/>
                        <a:latin typeface="Arial" charset="0"/>
                      </a:endParaRPr>
                    </a:p>
                  </a:txBody>
                  <a:tcPr horzOverflow="overflow">
                    <a:solidFill>
                      <a:srgbClr val="D68492"/>
                    </a:solidFill>
                  </a:tcPr>
                </a:tc>
              </a:tr>
              <a:tr h="3958014">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200" u="none" strike="noStrike" cap="none" normalizeH="0" baseline="0" dirty="0" smtClean="0">
                          <a:ln>
                            <a:noFill/>
                          </a:ln>
                          <a:effectLst/>
                        </a:rPr>
                        <a:t>     Participant Identifiers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200" u="none" strike="noStrike" cap="none" normalizeH="0" baseline="0" dirty="0" smtClean="0">
                          <a:ln>
                            <a:noFill/>
                          </a:ln>
                          <a:effectLst/>
                        </a:rPr>
                        <a:t>     Study Agent details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200" u="none" strike="noStrike" cap="none" normalizeH="0" baseline="0" dirty="0" smtClean="0">
                          <a:ln>
                            <a:noFill/>
                          </a:ln>
                          <a:effectLst/>
                        </a:rPr>
                        <a:t>     Narrative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200" u="none" strike="noStrike" cap="none" normalizeH="0" baseline="0" dirty="0" smtClean="0">
                          <a:ln>
                            <a:noFill/>
                          </a:ln>
                          <a:effectLst/>
                        </a:rPr>
                        <a:t>     Past medical history</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200" u="none" strike="noStrike" cap="none" normalizeH="0" baseline="0" dirty="0" smtClean="0">
                          <a:ln>
                            <a:noFill/>
                          </a:ln>
                          <a:effectLst/>
                        </a:rPr>
                        <a:t>     Relevant labs, tests, procedures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200" u="none" strike="noStrike" cap="none" normalizeH="0" baseline="0" dirty="0" smtClean="0">
                          <a:ln>
                            <a:noFill/>
                          </a:ln>
                          <a:effectLst/>
                        </a:rPr>
                        <a:t>     Concomitant meds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200" u="none" strike="noStrike" cap="none" normalizeH="0" baseline="0" dirty="0" smtClean="0">
                          <a:ln>
                            <a:noFill/>
                          </a:ln>
                          <a:effectLst/>
                        </a:rPr>
                        <a:t>     Outcome of SAE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200" u="none" strike="noStrike" cap="none" normalizeH="0" baseline="0" dirty="0" smtClean="0">
                          <a:ln>
                            <a:noFill/>
                          </a:ln>
                          <a:effectLst/>
                        </a:rPr>
                        <a:t>     Other supporting information</a:t>
                      </a:r>
                      <a:endParaRPr kumimoji="0" lang="en-US" sz="2200" b="0" i="0" u="none" strike="noStrike" cap="none" normalizeH="0" baseline="0" dirty="0" smtClean="0">
                        <a:ln>
                          <a:noFill/>
                        </a:ln>
                        <a:solidFill>
                          <a:srgbClr val="000000"/>
                        </a:solidFill>
                        <a:effectLst/>
                        <a:latin typeface="Arial" charset="0"/>
                      </a:endParaRPr>
                    </a:p>
                  </a:txBody>
                  <a:tcPr horzOverflow="overflow">
                    <a:solidFill>
                      <a:srgbClr val="D68492"/>
                    </a:solidFill>
                  </a:tcPr>
                </a:tc>
              </a:tr>
            </a:tbl>
          </a:graphicData>
        </a:graphic>
      </p:graphicFrame>
    </p:spTree>
    <p:extLst>
      <p:ext uri="{BB962C8B-B14F-4D97-AF65-F5344CB8AC3E}">
        <p14:creationId xmlns:p14="http://schemas.microsoft.com/office/powerpoint/2010/main" xmlns="" val="243934583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18444471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6364D94A-0465-45C3-8EC5-35DBA2D2D578}" type="slidenum">
              <a:rPr lang="en-US" smtClean="0">
                <a:solidFill>
                  <a:srgbClr val="000000"/>
                </a:solidFill>
              </a:rPr>
              <a:pPr>
                <a:defRPr/>
              </a:pPr>
              <a:t>83</a:t>
            </a:fld>
            <a:endParaRPr lang="en-US">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1666875"/>
            <a:ext cx="6696743" cy="4778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97682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p:cNvSpPr>
            <a:spLocks noGrp="1"/>
          </p:cNvSpPr>
          <p:nvPr>
            <p:ph type="sldNum" sz="quarter" idx="4294967295"/>
          </p:nvPr>
        </p:nvSpPr>
        <p:spPr>
          <a:xfrm>
            <a:off x="6553200" y="6245225"/>
            <a:ext cx="2133600" cy="476250"/>
          </a:xfrm>
          <a:prstGeom prst="rect">
            <a:avLst/>
          </a:prstGeom>
        </p:spPr>
        <p:txBody>
          <a:bodyPr/>
          <a:lstStyle/>
          <a:p>
            <a:fld id="{F592549A-E008-4989-966A-2E83E7229BD0}" type="slidenum">
              <a:rPr lang="ar-SA">
                <a:solidFill>
                  <a:srgbClr val="000000"/>
                </a:solidFill>
              </a:rPr>
              <a:pPr/>
              <a:t>84</a:t>
            </a:fld>
            <a:endParaRPr lang="en-US">
              <a:solidFill>
                <a:srgbClr val="000000"/>
              </a:solidFill>
            </a:endParaRPr>
          </a:p>
        </p:txBody>
      </p:sp>
      <p:sp>
        <p:nvSpPr>
          <p:cNvPr id="35842" name="Rectangle 2"/>
          <p:cNvSpPr>
            <a:spLocks noChangeArrowheads="1"/>
          </p:cNvSpPr>
          <p:nvPr/>
        </p:nvSpPr>
        <p:spPr bwMode="auto">
          <a:xfrm>
            <a:off x="1979613" y="260350"/>
            <a:ext cx="3384550" cy="5113338"/>
          </a:xfrm>
          <a:prstGeom prst="rect">
            <a:avLst/>
          </a:prstGeom>
          <a:solidFill>
            <a:srgbClr val="FFFFFF"/>
          </a:solidFill>
          <a:ln w="76200" cmpd="tri" algn="ctr">
            <a:solidFill>
              <a:schemeClr val="tx1"/>
            </a:solidFill>
            <a:miter lim="800000"/>
            <a:headEnd/>
            <a:tailEnd/>
          </a:ln>
          <a:effectLst/>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35843" name="AutoShape 3"/>
          <p:cNvSpPr>
            <a:spLocks noChangeArrowheads="1"/>
          </p:cNvSpPr>
          <p:nvPr/>
        </p:nvSpPr>
        <p:spPr bwMode="auto">
          <a:xfrm>
            <a:off x="2989263" y="2349500"/>
            <a:ext cx="1511300" cy="863600"/>
          </a:xfrm>
          <a:prstGeom prst="roundRect">
            <a:avLst>
              <a:gd name="adj" fmla="val 16667"/>
            </a:avLst>
          </a:prstGeom>
          <a:solidFill>
            <a:schemeClr val="bg2"/>
          </a:solidFill>
          <a:ln w="9525">
            <a:solidFill>
              <a:schemeClr val="tx1"/>
            </a:solidFill>
            <a:round/>
            <a:headEnd/>
            <a:tailEnd/>
          </a:ln>
          <a:effectLst/>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35844" name="Text Box 4"/>
          <p:cNvSpPr txBox="1">
            <a:spLocks noChangeArrowheads="1"/>
          </p:cNvSpPr>
          <p:nvPr/>
        </p:nvSpPr>
        <p:spPr bwMode="auto">
          <a:xfrm>
            <a:off x="2627313" y="549275"/>
            <a:ext cx="2232025" cy="538609"/>
          </a:xfrm>
          <a:prstGeom prst="rect">
            <a:avLst/>
          </a:prstGeom>
          <a:solidFill>
            <a:schemeClr val="bg2"/>
          </a:solidFill>
          <a:ln w="9525">
            <a:solidFill>
              <a:schemeClr val="tx1"/>
            </a:solidFill>
            <a:miter lim="800000"/>
            <a:headEnd/>
            <a:tailEnd/>
          </a:ln>
          <a:effectLst/>
        </p:spPr>
        <p:txBody>
          <a:bodyPr>
            <a:spAutoFit/>
          </a:bodyPr>
          <a:lstStyle/>
          <a:p>
            <a:pPr algn="ctr" fontAlgn="base">
              <a:spcBef>
                <a:spcPct val="50000"/>
              </a:spcBef>
              <a:spcAft>
                <a:spcPct val="0"/>
              </a:spcAft>
            </a:pPr>
            <a:r>
              <a:rPr lang="en-US" sz="2900" b="1" dirty="0">
                <a:solidFill>
                  <a:srgbClr val="FF0000"/>
                </a:solidFill>
                <a:latin typeface="Arial" charset="0"/>
              </a:rPr>
              <a:t>SPONSOR</a:t>
            </a:r>
          </a:p>
        </p:txBody>
      </p:sp>
      <p:sp>
        <p:nvSpPr>
          <p:cNvPr id="35845" name="Text Box 5"/>
          <p:cNvSpPr txBox="1">
            <a:spLocks noChangeArrowheads="1"/>
          </p:cNvSpPr>
          <p:nvPr/>
        </p:nvSpPr>
        <p:spPr bwMode="auto">
          <a:xfrm>
            <a:off x="2771775" y="2530475"/>
            <a:ext cx="1873250" cy="457200"/>
          </a:xfrm>
          <a:prstGeom prst="rect">
            <a:avLst/>
          </a:prstGeom>
          <a:noFill/>
          <a:ln w="9525">
            <a:noFill/>
            <a:miter lim="800000"/>
            <a:headEnd/>
            <a:tailEnd/>
          </a:ln>
          <a:effectLst/>
        </p:spPr>
        <p:txBody>
          <a:bodyPr>
            <a:spAutoFit/>
          </a:bodyPr>
          <a:lstStyle/>
          <a:p>
            <a:pPr algn="ctr" rtl="1" fontAlgn="base">
              <a:spcBef>
                <a:spcPct val="50000"/>
              </a:spcBef>
              <a:spcAft>
                <a:spcPct val="0"/>
              </a:spcAft>
            </a:pPr>
            <a:r>
              <a:rPr lang="en-US" sz="2400" b="1" dirty="0">
                <a:solidFill>
                  <a:srgbClr val="FF0000"/>
                </a:solidFill>
                <a:latin typeface="Arial" charset="0"/>
              </a:rPr>
              <a:t>MONITOR</a:t>
            </a:r>
          </a:p>
        </p:txBody>
      </p:sp>
      <p:sp>
        <p:nvSpPr>
          <p:cNvPr id="35846" name="Text Box 6"/>
          <p:cNvSpPr txBox="1">
            <a:spLocks noChangeArrowheads="1"/>
          </p:cNvSpPr>
          <p:nvPr/>
        </p:nvSpPr>
        <p:spPr bwMode="auto">
          <a:xfrm>
            <a:off x="2339975" y="4618038"/>
            <a:ext cx="2952750" cy="528637"/>
          </a:xfrm>
          <a:prstGeom prst="rect">
            <a:avLst/>
          </a:prstGeom>
          <a:solidFill>
            <a:schemeClr val="bg2"/>
          </a:solidFill>
          <a:ln w="9525">
            <a:solidFill>
              <a:schemeClr val="tx1"/>
            </a:solidFill>
            <a:miter lim="800000"/>
            <a:headEnd/>
            <a:tailEnd/>
          </a:ln>
          <a:effectLst/>
        </p:spPr>
        <p:txBody>
          <a:bodyPr>
            <a:spAutoFit/>
          </a:bodyPr>
          <a:lstStyle/>
          <a:p>
            <a:pPr algn="ctr" rtl="1" fontAlgn="base">
              <a:spcBef>
                <a:spcPct val="50000"/>
              </a:spcBef>
              <a:spcAft>
                <a:spcPct val="0"/>
              </a:spcAft>
            </a:pPr>
            <a:r>
              <a:rPr lang="en-US" sz="2800" b="1" dirty="0">
                <a:solidFill>
                  <a:srgbClr val="FF0000"/>
                </a:solidFill>
                <a:latin typeface="Arial" charset="0"/>
              </a:rPr>
              <a:t>INVESTIGATOR</a:t>
            </a:r>
          </a:p>
        </p:txBody>
      </p:sp>
      <p:sp>
        <p:nvSpPr>
          <p:cNvPr id="35847" name="Text Box 7"/>
          <p:cNvSpPr txBox="1">
            <a:spLocks noChangeArrowheads="1"/>
          </p:cNvSpPr>
          <p:nvPr/>
        </p:nvSpPr>
        <p:spPr bwMode="auto">
          <a:xfrm>
            <a:off x="323850" y="1879600"/>
            <a:ext cx="1584325" cy="396875"/>
          </a:xfrm>
          <a:prstGeom prst="rect">
            <a:avLst/>
          </a:prstGeom>
          <a:noFill/>
          <a:ln w="9525">
            <a:noFill/>
            <a:miter lim="800000"/>
            <a:headEnd/>
            <a:tailEnd/>
          </a:ln>
          <a:effectLst/>
        </p:spPr>
        <p:txBody>
          <a:bodyPr>
            <a:spAutoFit/>
          </a:bodyPr>
          <a:lstStyle/>
          <a:p>
            <a:pPr algn="ctr" rtl="1" fontAlgn="base">
              <a:spcBef>
                <a:spcPct val="50000"/>
              </a:spcBef>
              <a:spcAft>
                <a:spcPct val="0"/>
              </a:spcAft>
            </a:pPr>
            <a:r>
              <a:rPr lang="en-US" sz="2000" b="1">
                <a:solidFill>
                  <a:srgbClr val="000000"/>
                </a:solidFill>
                <a:latin typeface="Arial" charset="0"/>
              </a:rPr>
              <a:t>Auditor</a:t>
            </a:r>
          </a:p>
        </p:txBody>
      </p:sp>
      <p:sp>
        <p:nvSpPr>
          <p:cNvPr id="35848" name="Text Box 8"/>
          <p:cNvSpPr txBox="1">
            <a:spLocks noChangeArrowheads="1"/>
          </p:cNvSpPr>
          <p:nvPr/>
        </p:nvSpPr>
        <p:spPr bwMode="auto">
          <a:xfrm>
            <a:off x="5651500" y="476250"/>
            <a:ext cx="2665413" cy="669925"/>
          </a:xfrm>
          <a:prstGeom prst="rect">
            <a:avLst/>
          </a:prstGeom>
          <a:noFill/>
          <a:ln w="28575">
            <a:solidFill>
              <a:schemeClr val="tx1"/>
            </a:solidFill>
            <a:miter lim="800000"/>
            <a:headEnd/>
            <a:tailEnd/>
          </a:ln>
          <a:effectLst/>
        </p:spPr>
        <p:txBody>
          <a:bodyPr>
            <a:spAutoFit/>
          </a:bodyPr>
          <a:lstStyle/>
          <a:p>
            <a:pPr algn="ctr" rtl="1" fontAlgn="base">
              <a:spcBef>
                <a:spcPct val="50000"/>
              </a:spcBef>
              <a:spcAft>
                <a:spcPct val="0"/>
              </a:spcAft>
            </a:pPr>
            <a:r>
              <a:rPr lang="en-US" b="1">
                <a:solidFill>
                  <a:srgbClr val="000000"/>
                </a:solidFill>
                <a:latin typeface="Arial" charset="0"/>
              </a:rPr>
              <a:t>BEFORE THE TRIAL: Protocol submission</a:t>
            </a:r>
          </a:p>
        </p:txBody>
      </p:sp>
      <p:sp>
        <p:nvSpPr>
          <p:cNvPr id="35849" name="Oval 9"/>
          <p:cNvSpPr>
            <a:spLocks noChangeArrowheads="1"/>
          </p:cNvSpPr>
          <p:nvPr/>
        </p:nvSpPr>
        <p:spPr bwMode="auto">
          <a:xfrm>
            <a:off x="6804025" y="1341438"/>
            <a:ext cx="1728788" cy="935037"/>
          </a:xfrm>
          <a:prstGeom prst="ellipse">
            <a:avLst/>
          </a:prstGeom>
          <a:solidFill>
            <a:schemeClr val="accent1"/>
          </a:solidFill>
          <a:ln w="19050">
            <a:solidFill>
              <a:schemeClr val="tx1"/>
            </a:solidFill>
            <a:round/>
            <a:headEnd/>
            <a:tailEnd/>
          </a:ln>
          <a:effectLst/>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35850" name="Text Box 10"/>
          <p:cNvSpPr txBox="1">
            <a:spLocks noChangeArrowheads="1"/>
          </p:cNvSpPr>
          <p:nvPr/>
        </p:nvSpPr>
        <p:spPr bwMode="auto">
          <a:xfrm>
            <a:off x="6946900" y="1485900"/>
            <a:ext cx="1482725" cy="701675"/>
          </a:xfrm>
          <a:prstGeom prst="rect">
            <a:avLst/>
          </a:prstGeom>
          <a:noFill/>
          <a:ln w="9525">
            <a:noFill/>
            <a:miter lim="800000"/>
            <a:headEnd/>
            <a:tailEnd/>
          </a:ln>
          <a:effectLst/>
        </p:spPr>
        <p:txBody>
          <a:bodyPr>
            <a:spAutoFit/>
          </a:bodyPr>
          <a:lstStyle/>
          <a:p>
            <a:pPr algn="ctr" rtl="1" fontAlgn="base">
              <a:spcBef>
                <a:spcPct val="50000"/>
              </a:spcBef>
              <a:spcAft>
                <a:spcPct val="0"/>
              </a:spcAft>
            </a:pPr>
            <a:r>
              <a:rPr lang="en-US" sz="2000" b="1">
                <a:solidFill>
                  <a:srgbClr val="000000"/>
                </a:solidFill>
                <a:latin typeface="Arial" charset="0"/>
              </a:rPr>
              <a:t>Health Authorities</a:t>
            </a:r>
          </a:p>
        </p:txBody>
      </p:sp>
      <p:sp>
        <p:nvSpPr>
          <p:cNvPr id="35851" name="Oval 11"/>
          <p:cNvSpPr>
            <a:spLocks noChangeArrowheads="1"/>
          </p:cNvSpPr>
          <p:nvPr/>
        </p:nvSpPr>
        <p:spPr bwMode="auto">
          <a:xfrm>
            <a:off x="6661150" y="4148138"/>
            <a:ext cx="2014538" cy="1009650"/>
          </a:xfrm>
          <a:prstGeom prst="ellipse">
            <a:avLst/>
          </a:prstGeom>
          <a:solidFill>
            <a:schemeClr val="accent1"/>
          </a:solidFill>
          <a:ln w="9525">
            <a:solidFill>
              <a:schemeClr val="tx1"/>
            </a:solidFill>
            <a:round/>
            <a:headEnd/>
            <a:tailEnd/>
          </a:ln>
          <a:effectLst/>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35852" name="Text Box 12"/>
          <p:cNvSpPr txBox="1">
            <a:spLocks noChangeArrowheads="1"/>
          </p:cNvSpPr>
          <p:nvPr/>
        </p:nvSpPr>
        <p:spPr bwMode="auto">
          <a:xfrm>
            <a:off x="6588125" y="4319588"/>
            <a:ext cx="2232025" cy="549275"/>
          </a:xfrm>
          <a:prstGeom prst="rect">
            <a:avLst/>
          </a:prstGeom>
          <a:noFill/>
          <a:ln w="9525">
            <a:noFill/>
            <a:miter lim="800000"/>
            <a:headEnd/>
            <a:tailEnd/>
          </a:ln>
          <a:effectLst/>
        </p:spPr>
        <p:txBody>
          <a:bodyPr>
            <a:spAutoFit/>
          </a:bodyPr>
          <a:lstStyle/>
          <a:p>
            <a:pPr algn="ctr" fontAlgn="base">
              <a:lnSpc>
                <a:spcPct val="50000"/>
              </a:lnSpc>
              <a:spcBef>
                <a:spcPct val="50000"/>
              </a:spcBef>
              <a:spcAft>
                <a:spcPct val="0"/>
              </a:spcAft>
            </a:pPr>
            <a:r>
              <a:rPr lang="en-US" sz="2000" b="1">
                <a:solidFill>
                  <a:srgbClr val="000000"/>
                </a:solidFill>
                <a:latin typeface="Arial" charset="0"/>
              </a:rPr>
              <a:t>Ethics </a:t>
            </a:r>
          </a:p>
          <a:p>
            <a:pPr algn="ctr" fontAlgn="base">
              <a:lnSpc>
                <a:spcPct val="50000"/>
              </a:lnSpc>
              <a:spcBef>
                <a:spcPct val="50000"/>
              </a:spcBef>
              <a:spcAft>
                <a:spcPct val="0"/>
              </a:spcAft>
            </a:pPr>
            <a:r>
              <a:rPr lang="en-US" sz="2000" b="1">
                <a:solidFill>
                  <a:srgbClr val="000000"/>
                </a:solidFill>
                <a:latin typeface="Arial" charset="0"/>
              </a:rPr>
              <a:t>Committee (IRB)</a:t>
            </a:r>
          </a:p>
        </p:txBody>
      </p:sp>
      <p:sp>
        <p:nvSpPr>
          <p:cNvPr id="35853" name="Text Box 13"/>
          <p:cNvSpPr txBox="1">
            <a:spLocks noChangeArrowheads="1"/>
          </p:cNvSpPr>
          <p:nvPr/>
        </p:nvSpPr>
        <p:spPr bwMode="auto">
          <a:xfrm>
            <a:off x="6516688" y="2420938"/>
            <a:ext cx="1441450" cy="396875"/>
          </a:xfrm>
          <a:prstGeom prst="rect">
            <a:avLst/>
          </a:prstGeom>
          <a:noFill/>
          <a:ln w="9525">
            <a:noFill/>
            <a:miter lim="800000"/>
            <a:headEnd/>
            <a:tailEnd/>
          </a:ln>
          <a:effectLst/>
        </p:spPr>
        <p:txBody>
          <a:bodyPr>
            <a:spAutoFit/>
          </a:bodyPr>
          <a:lstStyle/>
          <a:p>
            <a:pPr algn="ctr" rtl="1" fontAlgn="base">
              <a:spcBef>
                <a:spcPct val="50000"/>
              </a:spcBef>
              <a:spcAft>
                <a:spcPct val="0"/>
              </a:spcAft>
            </a:pPr>
            <a:r>
              <a:rPr lang="en-US" sz="2000" b="1" i="1">
                <a:solidFill>
                  <a:srgbClr val="000000"/>
                </a:solidFill>
                <a:latin typeface="Arial" charset="0"/>
              </a:rPr>
              <a:t>Appointed</a:t>
            </a:r>
          </a:p>
        </p:txBody>
      </p:sp>
      <p:sp>
        <p:nvSpPr>
          <p:cNvPr id="35854" name="Text Box 14"/>
          <p:cNvSpPr txBox="1">
            <a:spLocks noChangeArrowheads="1"/>
          </p:cNvSpPr>
          <p:nvPr/>
        </p:nvSpPr>
        <p:spPr bwMode="auto">
          <a:xfrm>
            <a:off x="539750" y="1016000"/>
            <a:ext cx="1441450" cy="396875"/>
          </a:xfrm>
          <a:prstGeom prst="rect">
            <a:avLst/>
          </a:prstGeom>
          <a:noFill/>
          <a:ln w="9525">
            <a:noFill/>
            <a:miter lim="800000"/>
            <a:headEnd/>
            <a:tailEnd/>
          </a:ln>
          <a:effectLst/>
        </p:spPr>
        <p:txBody>
          <a:bodyPr>
            <a:spAutoFit/>
          </a:bodyPr>
          <a:lstStyle/>
          <a:p>
            <a:pPr algn="ctr" rtl="1" fontAlgn="base">
              <a:spcBef>
                <a:spcPct val="0"/>
              </a:spcBef>
              <a:spcAft>
                <a:spcPct val="0"/>
              </a:spcAft>
            </a:pPr>
            <a:r>
              <a:rPr lang="en-US" sz="2000" b="1" i="1">
                <a:solidFill>
                  <a:srgbClr val="000000"/>
                </a:solidFill>
                <a:latin typeface="Arial" charset="0"/>
              </a:rPr>
              <a:t>Appointed</a:t>
            </a:r>
          </a:p>
        </p:txBody>
      </p:sp>
      <p:sp>
        <p:nvSpPr>
          <p:cNvPr id="35855" name="Text Box 15"/>
          <p:cNvSpPr txBox="1">
            <a:spLocks noChangeArrowheads="1"/>
          </p:cNvSpPr>
          <p:nvPr/>
        </p:nvSpPr>
        <p:spPr bwMode="auto">
          <a:xfrm>
            <a:off x="5435600" y="2917825"/>
            <a:ext cx="1657350" cy="366713"/>
          </a:xfrm>
          <a:prstGeom prst="rect">
            <a:avLst/>
          </a:prstGeom>
          <a:noFill/>
          <a:ln w="9525">
            <a:noFill/>
            <a:miter lim="800000"/>
            <a:headEnd/>
            <a:tailEnd/>
          </a:ln>
          <a:effectLst/>
        </p:spPr>
        <p:txBody>
          <a:bodyPr>
            <a:spAutoFit/>
          </a:bodyPr>
          <a:lstStyle/>
          <a:p>
            <a:pPr algn="ctr" rtl="1" fontAlgn="base">
              <a:spcBef>
                <a:spcPct val="50000"/>
              </a:spcBef>
              <a:spcAft>
                <a:spcPct val="0"/>
              </a:spcAft>
            </a:pPr>
            <a:r>
              <a:rPr lang="en-US" b="1">
                <a:solidFill>
                  <a:srgbClr val="000000"/>
                </a:solidFill>
                <a:latin typeface="Arial" charset="0"/>
              </a:rPr>
              <a:t>Inspectors</a:t>
            </a:r>
          </a:p>
        </p:txBody>
      </p:sp>
      <p:sp>
        <p:nvSpPr>
          <p:cNvPr id="35856" name="Text Box 16"/>
          <p:cNvSpPr txBox="1">
            <a:spLocks noChangeArrowheads="1"/>
          </p:cNvSpPr>
          <p:nvPr/>
        </p:nvSpPr>
        <p:spPr bwMode="auto">
          <a:xfrm>
            <a:off x="2124075" y="3573463"/>
            <a:ext cx="1800225" cy="669925"/>
          </a:xfrm>
          <a:prstGeom prst="rect">
            <a:avLst/>
          </a:prstGeom>
          <a:noFill/>
          <a:ln w="9525">
            <a:noFill/>
            <a:miter lim="800000"/>
            <a:headEnd/>
            <a:tailEnd/>
          </a:ln>
          <a:effectLst/>
        </p:spPr>
        <p:txBody>
          <a:bodyPr>
            <a:spAutoFit/>
          </a:bodyPr>
          <a:lstStyle/>
          <a:p>
            <a:pPr algn="ctr" rtl="1" fontAlgn="base">
              <a:lnSpc>
                <a:spcPct val="70000"/>
              </a:lnSpc>
              <a:spcBef>
                <a:spcPct val="50000"/>
              </a:spcBef>
              <a:spcAft>
                <a:spcPct val="0"/>
              </a:spcAft>
            </a:pPr>
            <a:r>
              <a:rPr lang="en-US" sz="2000" b="1" i="1">
                <a:solidFill>
                  <a:srgbClr val="000000"/>
                </a:solidFill>
                <a:latin typeface="Arial" charset="0"/>
              </a:rPr>
              <a:t>Regular </a:t>
            </a:r>
          </a:p>
          <a:p>
            <a:pPr algn="ctr" rtl="1" fontAlgn="base">
              <a:lnSpc>
                <a:spcPct val="70000"/>
              </a:lnSpc>
              <a:spcBef>
                <a:spcPct val="50000"/>
              </a:spcBef>
              <a:spcAft>
                <a:spcPct val="0"/>
              </a:spcAft>
            </a:pPr>
            <a:r>
              <a:rPr lang="en-US" sz="2000" b="1" i="1">
                <a:solidFill>
                  <a:srgbClr val="000000"/>
                </a:solidFill>
                <a:latin typeface="Arial" charset="0"/>
              </a:rPr>
              <a:t>visits</a:t>
            </a:r>
          </a:p>
        </p:txBody>
      </p:sp>
      <p:sp>
        <p:nvSpPr>
          <p:cNvPr id="35857" name="Text Box 17"/>
          <p:cNvSpPr txBox="1">
            <a:spLocks noChangeArrowheads="1"/>
          </p:cNvSpPr>
          <p:nvPr/>
        </p:nvSpPr>
        <p:spPr bwMode="auto">
          <a:xfrm>
            <a:off x="2484438" y="5373688"/>
            <a:ext cx="1655762" cy="366712"/>
          </a:xfrm>
          <a:prstGeom prst="rect">
            <a:avLst/>
          </a:prstGeom>
          <a:noFill/>
          <a:ln w="9525">
            <a:noFill/>
            <a:miter lim="800000"/>
            <a:headEnd/>
            <a:tailEnd/>
          </a:ln>
          <a:effectLst/>
        </p:spPr>
        <p:txBody>
          <a:bodyPr>
            <a:spAutoFit/>
          </a:bodyPr>
          <a:lstStyle/>
          <a:p>
            <a:pPr algn="ctr" rtl="1" fontAlgn="base">
              <a:spcBef>
                <a:spcPct val="50000"/>
              </a:spcBef>
              <a:spcAft>
                <a:spcPct val="0"/>
              </a:spcAft>
            </a:pPr>
            <a:r>
              <a:rPr lang="en-US" b="1">
                <a:solidFill>
                  <a:srgbClr val="000000"/>
                </a:solidFill>
                <a:latin typeface="Arial" charset="0"/>
              </a:rPr>
              <a:t>Recruit</a:t>
            </a:r>
          </a:p>
        </p:txBody>
      </p:sp>
      <p:sp>
        <p:nvSpPr>
          <p:cNvPr id="35858" name="Text Box 18"/>
          <p:cNvSpPr txBox="1">
            <a:spLocks noChangeArrowheads="1"/>
          </p:cNvSpPr>
          <p:nvPr/>
        </p:nvSpPr>
        <p:spPr bwMode="auto">
          <a:xfrm>
            <a:off x="2195513" y="5942013"/>
            <a:ext cx="3529012" cy="366712"/>
          </a:xfrm>
          <a:prstGeom prst="rect">
            <a:avLst/>
          </a:prstGeom>
          <a:noFill/>
          <a:ln w="9525">
            <a:noFill/>
            <a:miter lim="800000"/>
            <a:headEnd/>
            <a:tailEnd/>
          </a:ln>
          <a:effectLst/>
        </p:spPr>
        <p:txBody>
          <a:bodyPr>
            <a:spAutoFit/>
          </a:bodyPr>
          <a:lstStyle/>
          <a:p>
            <a:pPr algn="ctr" rtl="1" fontAlgn="base">
              <a:spcBef>
                <a:spcPct val="50000"/>
              </a:spcBef>
              <a:spcAft>
                <a:spcPct val="0"/>
              </a:spcAft>
            </a:pPr>
            <a:r>
              <a:rPr lang="en-US" b="1">
                <a:solidFill>
                  <a:srgbClr val="000000"/>
                </a:solidFill>
                <a:latin typeface="Arial" charset="0"/>
              </a:rPr>
              <a:t>Subjects (included in the trial)</a:t>
            </a:r>
          </a:p>
        </p:txBody>
      </p:sp>
      <p:sp>
        <p:nvSpPr>
          <p:cNvPr id="35859" name="AutoShape 19"/>
          <p:cNvSpPr>
            <a:spLocks noChangeArrowheads="1"/>
          </p:cNvSpPr>
          <p:nvPr/>
        </p:nvSpPr>
        <p:spPr bwMode="auto">
          <a:xfrm>
            <a:off x="3492500" y="3284538"/>
            <a:ext cx="647700" cy="1223962"/>
          </a:xfrm>
          <a:prstGeom prst="upDownArrow">
            <a:avLst>
              <a:gd name="adj1" fmla="val 50000"/>
              <a:gd name="adj2" fmla="val 37794"/>
            </a:avLst>
          </a:prstGeom>
          <a:solidFill>
            <a:schemeClr val="tx1"/>
          </a:solidFill>
          <a:ln w="9525">
            <a:solidFill>
              <a:schemeClr val="tx1"/>
            </a:solidFill>
            <a:miter lim="800000"/>
            <a:headEnd/>
            <a:tailEnd/>
          </a:ln>
          <a:effectLst/>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35860" name="AutoShape 20"/>
          <p:cNvSpPr>
            <a:spLocks noChangeArrowheads="1"/>
          </p:cNvSpPr>
          <p:nvPr/>
        </p:nvSpPr>
        <p:spPr bwMode="auto">
          <a:xfrm rot="5400000">
            <a:off x="3276601" y="1412875"/>
            <a:ext cx="1008062" cy="7191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35861" name="Line 21"/>
          <p:cNvSpPr>
            <a:spLocks noChangeShapeType="1"/>
          </p:cNvSpPr>
          <p:nvPr/>
        </p:nvSpPr>
        <p:spPr bwMode="auto">
          <a:xfrm flipH="1">
            <a:off x="1476375" y="1052513"/>
            <a:ext cx="1079500" cy="720725"/>
          </a:xfrm>
          <a:prstGeom prst="line">
            <a:avLst/>
          </a:prstGeom>
          <a:noFill/>
          <a:ln w="63500" cmpd="dbl">
            <a:solidFill>
              <a:schemeClr val="tx1"/>
            </a:solidFill>
            <a:round/>
            <a:headEnd/>
            <a:tailEnd type="triangle" w="med" len="med"/>
          </a:ln>
          <a:effectLst/>
        </p:spPr>
        <p:txBody>
          <a:bodyPr/>
          <a:lstStyle/>
          <a:p>
            <a:pPr algn="r" fontAlgn="base">
              <a:spcBef>
                <a:spcPct val="0"/>
              </a:spcBef>
              <a:spcAft>
                <a:spcPct val="0"/>
              </a:spcAft>
            </a:pPr>
            <a:endParaRPr lang="en-US" sz="1000" b="1">
              <a:solidFill>
                <a:srgbClr val="000000"/>
              </a:solidFill>
              <a:latin typeface="Book Antiqua" pitchFamily="18" charset="0"/>
            </a:endParaRPr>
          </a:p>
        </p:txBody>
      </p:sp>
      <p:sp>
        <p:nvSpPr>
          <p:cNvPr id="35862" name="Text Box 22"/>
          <p:cNvSpPr txBox="1">
            <a:spLocks noChangeArrowheads="1"/>
          </p:cNvSpPr>
          <p:nvPr/>
        </p:nvSpPr>
        <p:spPr bwMode="auto">
          <a:xfrm>
            <a:off x="684213" y="2747963"/>
            <a:ext cx="1295400" cy="825500"/>
          </a:xfrm>
          <a:prstGeom prst="rect">
            <a:avLst/>
          </a:prstGeom>
          <a:noFill/>
          <a:ln w="9525">
            <a:noFill/>
            <a:miter lim="800000"/>
            <a:headEnd/>
            <a:tailEnd/>
          </a:ln>
          <a:effectLst/>
        </p:spPr>
        <p:txBody>
          <a:bodyPr>
            <a:spAutoFit/>
          </a:bodyPr>
          <a:lstStyle/>
          <a:p>
            <a:pPr algn="ctr" rtl="1" fontAlgn="base">
              <a:spcBef>
                <a:spcPct val="50000"/>
              </a:spcBef>
              <a:spcAft>
                <a:spcPct val="0"/>
              </a:spcAft>
            </a:pPr>
            <a:r>
              <a:rPr lang="en-US" sz="1600" b="1">
                <a:solidFill>
                  <a:srgbClr val="000000"/>
                </a:solidFill>
                <a:latin typeface="Arial" charset="0"/>
              </a:rPr>
              <a:t>(Ensure the good quality of the trial)</a:t>
            </a:r>
          </a:p>
        </p:txBody>
      </p:sp>
      <p:sp>
        <p:nvSpPr>
          <p:cNvPr id="35863" name="Freeform 23"/>
          <p:cNvSpPr>
            <a:spLocks/>
          </p:cNvSpPr>
          <p:nvPr/>
        </p:nvSpPr>
        <p:spPr bwMode="auto">
          <a:xfrm>
            <a:off x="395288" y="2276475"/>
            <a:ext cx="1873250" cy="2736850"/>
          </a:xfrm>
          <a:custGeom>
            <a:avLst/>
            <a:gdLst/>
            <a:ahLst/>
            <a:cxnLst>
              <a:cxn ang="0">
                <a:pos x="348" y="0"/>
              </a:cxn>
              <a:cxn ang="0">
                <a:pos x="121" y="681"/>
              </a:cxn>
              <a:cxn ang="0">
                <a:pos x="1074" y="1588"/>
              </a:cxn>
            </a:cxnLst>
            <a:rect l="0" t="0" r="r" b="b"/>
            <a:pathLst>
              <a:path w="1074" h="1588">
                <a:moveTo>
                  <a:pt x="348" y="0"/>
                </a:moveTo>
                <a:cubicBezTo>
                  <a:pt x="174" y="208"/>
                  <a:pt x="0" y="416"/>
                  <a:pt x="121" y="681"/>
                </a:cubicBezTo>
                <a:cubicBezTo>
                  <a:pt x="242" y="946"/>
                  <a:pt x="658" y="1267"/>
                  <a:pt x="1074" y="1588"/>
                </a:cubicBezTo>
              </a:path>
            </a:pathLst>
          </a:custGeom>
          <a:noFill/>
          <a:ln w="50800" cap="flat" cmpd="sng">
            <a:solidFill>
              <a:schemeClr val="tx1"/>
            </a:solidFill>
            <a:prstDash val="dash"/>
            <a:round/>
            <a:headEnd type="none" w="med" len="med"/>
            <a:tailEnd type="triangle" w="med" len="med"/>
          </a:ln>
          <a:effectLst/>
        </p:spPr>
        <p:txBody>
          <a:bodyPr/>
          <a:lstStyle/>
          <a:p>
            <a:pPr algn="r" fontAlgn="base">
              <a:spcBef>
                <a:spcPct val="0"/>
              </a:spcBef>
              <a:spcAft>
                <a:spcPct val="0"/>
              </a:spcAft>
            </a:pPr>
            <a:endParaRPr lang="en-US" sz="1000" b="1">
              <a:solidFill>
                <a:srgbClr val="000000"/>
              </a:solidFill>
              <a:latin typeface="Book Antiqua" pitchFamily="18" charset="0"/>
            </a:endParaRPr>
          </a:p>
        </p:txBody>
      </p:sp>
      <p:sp>
        <p:nvSpPr>
          <p:cNvPr id="35864" name="Line 24"/>
          <p:cNvSpPr>
            <a:spLocks noChangeShapeType="1"/>
          </p:cNvSpPr>
          <p:nvPr/>
        </p:nvSpPr>
        <p:spPr bwMode="auto">
          <a:xfrm>
            <a:off x="3851275" y="5229225"/>
            <a:ext cx="0" cy="720725"/>
          </a:xfrm>
          <a:prstGeom prst="line">
            <a:avLst/>
          </a:prstGeom>
          <a:noFill/>
          <a:ln w="28575">
            <a:solidFill>
              <a:schemeClr val="tx1"/>
            </a:solidFill>
            <a:round/>
            <a:headEnd/>
            <a:tailEnd type="triangle" w="lg" len="lg"/>
          </a:ln>
          <a:effectLst/>
        </p:spPr>
        <p:txBody>
          <a:bodyPr/>
          <a:lstStyle/>
          <a:p>
            <a:pPr algn="r" fontAlgn="base">
              <a:spcBef>
                <a:spcPct val="0"/>
              </a:spcBef>
              <a:spcAft>
                <a:spcPct val="0"/>
              </a:spcAft>
            </a:pPr>
            <a:endParaRPr lang="en-US" sz="1000" b="1">
              <a:solidFill>
                <a:srgbClr val="000000"/>
              </a:solidFill>
              <a:latin typeface="Book Antiqua" pitchFamily="18" charset="0"/>
            </a:endParaRPr>
          </a:p>
        </p:txBody>
      </p:sp>
      <p:sp>
        <p:nvSpPr>
          <p:cNvPr id="35865" name="Line 25"/>
          <p:cNvSpPr>
            <a:spLocks noChangeShapeType="1"/>
          </p:cNvSpPr>
          <p:nvPr/>
        </p:nvSpPr>
        <p:spPr bwMode="auto">
          <a:xfrm flipH="1">
            <a:off x="6156325" y="2276475"/>
            <a:ext cx="792163" cy="647700"/>
          </a:xfrm>
          <a:prstGeom prst="line">
            <a:avLst/>
          </a:prstGeom>
          <a:noFill/>
          <a:ln w="63500" cmpd="dbl">
            <a:solidFill>
              <a:schemeClr val="tx1"/>
            </a:solidFill>
            <a:round/>
            <a:headEnd/>
            <a:tailEnd type="triangle" w="med" len="med"/>
          </a:ln>
          <a:effectLst/>
        </p:spPr>
        <p:txBody>
          <a:bodyPr/>
          <a:lstStyle/>
          <a:p>
            <a:pPr algn="r" fontAlgn="base">
              <a:spcBef>
                <a:spcPct val="0"/>
              </a:spcBef>
              <a:spcAft>
                <a:spcPct val="0"/>
              </a:spcAft>
            </a:pPr>
            <a:endParaRPr lang="en-US" sz="1000" b="1">
              <a:solidFill>
                <a:srgbClr val="000000"/>
              </a:solidFill>
              <a:latin typeface="Book Antiqua" pitchFamily="18" charset="0"/>
            </a:endParaRPr>
          </a:p>
        </p:txBody>
      </p:sp>
      <p:sp>
        <p:nvSpPr>
          <p:cNvPr id="35866" name="Line 26"/>
          <p:cNvSpPr>
            <a:spLocks noChangeShapeType="1"/>
          </p:cNvSpPr>
          <p:nvPr/>
        </p:nvSpPr>
        <p:spPr bwMode="auto">
          <a:xfrm flipH="1" flipV="1">
            <a:off x="4643438" y="1341438"/>
            <a:ext cx="1008062" cy="1655762"/>
          </a:xfrm>
          <a:prstGeom prst="line">
            <a:avLst/>
          </a:prstGeom>
          <a:noFill/>
          <a:ln w="9525">
            <a:solidFill>
              <a:schemeClr val="tx1"/>
            </a:solidFill>
            <a:prstDash val="lgDash"/>
            <a:round/>
            <a:headEnd/>
            <a:tailEnd type="triangle" w="med" len="med"/>
          </a:ln>
          <a:effectLst/>
        </p:spPr>
        <p:txBody>
          <a:bodyPr/>
          <a:lstStyle/>
          <a:p>
            <a:pPr algn="r" fontAlgn="base">
              <a:spcBef>
                <a:spcPct val="0"/>
              </a:spcBef>
              <a:spcAft>
                <a:spcPct val="0"/>
              </a:spcAft>
            </a:pPr>
            <a:endParaRPr lang="en-US" sz="1000" b="1">
              <a:solidFill>
                <a:srgbClr val="000000"/>
              </a:solidFill>
              <a:latin typeface="Book Antiqua" pitchFamily="18" charset="0"/>
            </a:endParaRPr>
          </a:p>
        </p:txBody>
      </p:sp>
      <p:sp>
        <p:nvSpPr>
          <p:cNvPr id="35867" name="Line 27"/>
          <p:cNvSpPr>
            <a:spLocks noChangeShapeType="1"/>
          </p:cNvSpPr>
          <p:nvPr/>
        </p:nvSpPr>
        <p:spPr bwMode="auto">
          <a:xfrm flipH="1">
            <a:off x="4716463" y="3213100"/>
            <a:ext cx="1008062" cy="1295400"/>
          </a:xfrm>
          <a:prstGeom prst="line">
            <a:avLst/>
          </a:prstGeom>
          <a:noFill/>
          <a:ln w="9525">
            <a:solidFill>
              <a:schemeClr val="tx1"/>
            </a:solidFill>
            <a:prstDash val="lgDash"/>
            <a:round/>
            <a:headEnd/>
            <a:tailEnd type="triangle" w="med" len="med"/>
          </a:ln>
          <a:effectLst/>
        </p:spPr>
        <p:txBody>
          <a:bodyPr/>
          <a:lstStyle/>
          <a:p>
            <a:pPr algn="r" fontAlgn="base">
              <a:spcBef>
                <a:spcPct val="0"/>
              </a:spcBef>
              <a:spcAft>
                <a:spcPct val="0"/>
              </a:spcAft>
            </a:pPr>
            <a:endParaRPr lang="en-US" sz="1000" b="1">
              <a:solidFill>
                <a:srgbClr val="000000"/>
              </a:solidFill>
              <a:latin typeface="Book Antiqua" pitchFamily="18" charset="0"/>
            </a:endParaRPr>
          </a:p>
        </p:txBody>
      </p:sp>
      <p:sp>
        <p:nvSpPr>
          <p:cNvPr id="35868" name="Text Box 28"/>
          <p:cNvSpPr txBox="1">
            <a:spLocks noChangeArrowheads="1"/>
          </p:cNvSpPr>
          <p:nvPr/>
        </p:nvSpPr>
        <p:spPr bwMode="auto">
          <a:xfrm>
            <a:off x="5292725" y="1674813"/>
            <a:ext cx="1295400" cy="396875"/>
          </a:xfrm>
          <a:prstGeom prst="rect">
            <a:avLst/>
          </a:prstGeom>
          <a:noFill/>
          <a:ln w="9525">
            <a:noFill/>
            <a:miter lim="800000"/>
            <a:headEnd/>
            <a:tailEnd/>
          </a:ln>
          <a:effectLst/>
        </p:spPr>
        <p:txBody>
          <a:bodyPr>
            <a:spAutoFit/>
          </a:bodyPr>
          <a:lstStyle/>
          <a:p>
            <a:pPr algn="ctr" rtl="1" fontAlgn="base">
              <a:spcBef>
                <a:spcPct val="50000"/>
              </a:spcBef>
              <a:spcAft>
                <a:spcPct val="0"/>
              </a:spcAft>
            </a:pPr>
            <a:r>
              <a:rPr lang="en-US" sz="2000" b="1">
                <a:solidFill>
                  <a:srgbClr val="000000"/>
                </a:solidFill>
                <a:latin typeface="Arial" charset="0"/>
              </a:rPr>
              <a:t>Approval</a:t>
            </a:r>
          </a:p>
        </p:txBody>
      </p:sp>
      <p:sp>
        <p:nvSpPr>
          <p:cNvPr id="35869" name="AutoShape 29"/>
          <p:cNvSpPr>
            <a:spLocks noChangeArrowheads="1"/>
          </p:cNvSpPr>
          <p:nvPr/>
        </p:nvSpPr>
        <p:spPr bwMode="auto">
          <a:xfrm rot="-6018273">
            <a:off x="5829300" y="962026"/>
            <a:ext cx="320675" cy="1079500"/>
          </a:xfrm>
          <a:prstGeom prst="curvedLeftArrow">
            <a:avLst>
              <a:gd name="adj1" fmla="val 67327"/>
              <a:gd name="adj2" fmla="val 134653"/>
              <a:gd name="adj3" fmla="val 33333"/>
            </a:avLst>
          </a:prstGeom>
          <a:solidFill>
            <a:schemeClr val="accent1"/>
          </a:solidFill>
          <a:ln w="9525">
            <a:solidFill>
              <a:schemeClr val="tx1"/>
            </a:solidFill>
            <a:miter lim="800000"/>
            <a:headEnd/>
            <a:tailEnd/>
          </a:ln>
          <a:effectLst/>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35870" name="AutoShape 30"/>
          <p:cNvSpPr>
            <a:spLocks noChangeArrowheads="1"/>
          </p:cNvSpPr>
          <p:nvPr/>
        </p:nvSpPr>
        <p:spPr bwMode="auto">
          <a:xfrm rot="4781334">
            <a:off x="5815807" y="1731169"/>
            <a:ext cx="322262" cy="1079500"/>
          </a:xfrm>
          <a:prstGeom prst="curvedLeftArrow">
            <a:avLst>
              <a:gd name="adj1" fmla="val 66995"/>
              <a:gd name="adj2" fmla="val 133990"/>
              <a:gd name="adj3" fmla="val 33333"/>
            </a:avLst>
          </a:prstGeom>
          <a:solidFill>
            <a:schemeClr val="accent1"/>
          </a:solidFill>
          <a:ln w="9525">
            <a:solidFill>
              <a:schemeClr val="tx1"/>
            </a:solidFill>
            <a:miter lim="800000"/>
            <a:headEnd/>
            <a:tailEnd/>
          </a:ln>
          <a:effectLst/>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35871" name="Text Box 31"/>
          <p:cNvSpPr txBox="1">
            <a:spLocks noChangeArrowheads="1"/>
          </p:cNvSpPr>
          <p:nvPr/>
        </p:nvSpPr>
        <p:spPr bwMode="auto">
          <a:xfrm>
            <a:off x="5364163" y="4543425"/>
            <a:ext cx="1295400" cy="396875"/>
          </a:xfrm>
          <a:prstGeom prst="rect">
            <a:avLst/>
          </a:prstGeom>
          <a:noFill/>
          <a:ln w="9525">
            <a:noFill/>
            <a:miter lim="800000"/>
            <a:headEnd/>
            <a:tailEnd/>
          </a:ln>
          <a:effectLst/>
        </p:spPr>
        <p:txBody>
          <a:bodyPr>
            <a:spAutoFit/>
          </a:bodyPr>
          <a:lstStyle/>
          <a:p>
            <a:pPr algn="ctr" rtl="1" fontAlgn="base">
              <a:spcBef>
                <a:spcPct val="50000"/>
              </a:spcBef>
              <a:spcAft>
                <a:spcPct val="0"/>
              </a:spcAft>
            </a:pPr>
            <a:r>
              <a:rPr lang="en-US" sz="2000" b="1">
                <a:solidFill>
                  <a:srgbClr val="000000"/>
                </a:solidFill>
                <a:latin typeface="Arial" charset="0"/>
              </a:rPr>
              <a:t>Approval</a:t>
            </a:r>
          </a:p>
        </p:txBody>
      </p:sp>
      <p:sp>
        <p:nvSpPr>
          <p:cNvPr id="35872" name="AutoShape 32"/>
          <p:cNvSpPr>
            <a:spLocks noChangeArrowheads="1"/>
          </p:cNvSpPr>
          <p:nvPr/>
        </p:nvSpPr>
        <p:spPr bwMode="auto">
          <a:xfrm rot="-6018273">
            <a:off x="5900737" y="3830638"/>
            <a:ext cx="320675" cy="1079500"/>
          </a:xfrm>
          <a:prstGeom prst="curvedLeftArrow">
            <a:avLst>
              <a:gd name="adj1" fmla="val 67327"/>
              <a:gd name="adj2" fmla="val 134653"/>
              <a:gd name="adj3" fmla="val 33333"/>
            </a:avLst>
          </a:prstGeom>
          <a:solidFill>
            <a:schemeClr val="accent1"/>
          </a:solidFill>
          <a:ln w="9525">
            <a:solidFill>
              <a:schemeClr val="tx1"/>
            </a:solidFill>
            <a:miter lim="800000"/>
            <a:headEnd/>
            <a:tailEnd/>
          </a:ln>
          <a:effectLst/>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
        <p:nvSpPr>
          <p:cNvPr id="35873" name="AutoShape 33"/>
          <p:cNvSpPr>
            <a:spLocks noChangeArrowheads="1"/>
          </p:cNvSpPr>
          <p:nvPr/>
        </p:nvSpPr>
        <p:spPr bwMode="auto">
          <a:xfrm rot="4781334">
            <a:off x="5887243" y="4599782"/>
            <a:ext cx="322263" cy="1079500"/>
          </a:xfrm>
          <a:prstGeom prst="curvedLeftArrow">
            <a:avLst>
              <a:gd name="adj1" fmla="val 66995"/>
              <a:gd name="adj2" fmla="val 133990"/>
              <a:gd name="adj3" fmla="val 33333"/>
            </a:avLst>
          </a:prstGeom>
          <a:solidFill>
            <a:schemeClr val="accent1"/>
          </a:solidFill>
          <a:ln w="9525">
            <a:solidFill>
              <a:schemeClr val="tx1"/>
            </a:solidFill>
            <a:miter lim="800000"/>
            <a:headEnd/>
            <a:tailEnd/>
          </a:ln>
          <a:effectLst/>
        </p:spPr>
        <p:txBody>
          <a:bodyPr wrap="none" anchor="ctr"/>
          <a:lstStyle/>
          <a:p>
            <a:pPr algn="r" fontAlgn="base">
              <a:spcBef>
                <a:spcPct val="0"/>
              </a:spcBef>
              <a:spcAft>
                <a:spcPct val="0"/>
              </a:spcAft>
            </a:pPr>
            <a:endParaRPr lang="en-US" sz="1000" b="1">
              <a:solidFill>
                <a:srgbClr val="000000"/>
              </a:solidFill>
              <a:latin typeface="Book Antiqua" pitchFamily="18" charset="0"/>
            </a:endParaRPr>
          </a:p>
        </p:txBody>
      </p:sp>
    </p:spTree>
    <p:extLst>
      <p:ext uri="{BB962C8B-B14F-4D97-AF65-F5344CB8AC3E}">
        <p14:creationId xmlns:p14="http://schemas.microsoft.com/office/powerpoint/2010/main" xmlns="" val="14020383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US" sz="3600" dirty="0" smtClean="0">
                <a:solidFill>
                  <a:srgbClr val="213955"/>
                </a:solidFill>
                <a:effectLst/>
                <a:latin typeface="Calibri" pitchFamily="34" charset="0"/>
              </a:rPr>
              <a:t>PI Commitments</a:t>
            </a:r>
            <a:endParaRPr lang="en-US" sz="2000" b="0" dirty="0">
              <a:effectLst/>
            </a:endParaRPr>
          </a:p>
        </p:txBody>
      </p:sp>
      <p:sp>
        <p:nvSpPr>
          <p:cNvPr id="3" name="Content Placeholder 2"/>
          <p:cNvSpPr>
            <a:spLocks noGrp="1"/>
          </p:cNvSpPr>
          <p:nvPr>
            <p:ph idx="1"/>
          </p:nvPr>
        </p:nvSpPr>
        <p:spPr/>
        <p:txBody>
          <a:bodyPr>
            <a:noAutofit/>
          </a:bodyPr>
          <a:lstStyle/>
          <a:p>
            <a:pPr algn="l" defTabSz="457200" rtl="0">
              <a:spcBef>
                <a:spcPts val="600"/>
              </a:spcBef>
              <a:spcAft>
                <a:spcPts val="600"/>
              </a:spcAft>
              <a:defRPr/>
            </a:pPr>
            <a:r>
              <a:rPr lang="en-US" sz="1800" dirty="0">
                <a:solidFill>
                  <a:srgbClr val="213955"/>
                </a:solidFill>
                <a:latin typeface="Calibri" pitchFamily="34" charset="0"/>
              </a:rPr>
              <a:t>Investigator Qualifications and </a:t>
            </a:r>
            <a:r>
              <a:rPr lang="en-US" sz="1800" dirty="0" smtClean="0">
                <a:solidFill>
                  <a:srgbClr val="213955"/>
                </a:solidFill>
                <a:latin typeface="Calibri" pitchFamily="34" charset="0"/>
              </a:rPr>
              <a:t>Agreements</a:t>
            </a:r>
          </a:p>
          <a:p>
            <a:pPr algn="l" defTabSz="457200" rtl="0">
              <a:spcBef>
                <a:spcPts val="600"/>
              </a:spcBef>
              <a:spcAft>
                <a:spcPts val="600"/>
              </a:spcAft>
              <a:defRPr/>
            </a:pPr>
            <a:r>
              <a:rPr lang="en-US" sz="1800" dirty="0" smtClean="0">
                <a:solidFill>
                  <a:srgbClr val="213955"/>
                </a:solidFill>
                <a:latin typeface="Calibri" pitchFamily="34" charset="0"/>
              </a:rPr>
              <a:t>Adequacy </a:t>
            </a:r>
            <a:r>
              <a:rPr lang="en-US" sz="1800" dirty="0">
                <a:solidFill>
                  <a:srgbClr val="213955"/>
                </a:solidFill>
                <a:latin typeface="Calibri" pitchFamily="34" charset="0"/>
              </a:rPr>
              <a:t>of </a:t>
            </a:r>
            <a:r>
              <a:rPr lang="en-US" sz="1800" dirty="0" smtClean="0">
                <a:solidFill>
                  <a:srgbClr val="213955"/>
                </a:solidFill>
                <a:latin typeface="Calibri" pitchFamily="34" charset="0"/>
              </a:rPr>
              <a:t>Resources</a:t>
            </a:r>
            <a:endParaRPr lang="fa-IR" sz="1800" dirty="0" smtClean="0">
              <a:solidFill>
                <a:srgbClr val="213955"/>
              </a:solidFill>
              <a:latin typeface="Calibri" pitchFamily="34" charset="0"/>
            </a:endParaRPr>
          </a:p>
          <a:p>
            <a:pPr algn="l" defTabSz="457200" rtl="0">
              <a:spcBef>
                <a:spcPts val="600"/>
              </a:spcBef>
              <a:spcAft>
                <a:spcPts val="600"/>
              </a:spcAft>
              <a:defRPr/>
            </a:pPr>
            <a:r>
              <a:rPr lang="en-US" sz="1800" dirty="0" smtClean="0">
                <a:solidFill>
                  <a:srgbClr val="213955"/>
                </a:solidFill>
                <a:latin typeface="Calibri" pitchFamily="34" charset="0"/>
              </a:rPr>
              <a:t>Medical Care of Trial Participants</a:t>
            </a:r>
            <a:endParaRPr lang="fa-IR" sz="1800" dirty="0" smtClean="0">
              <a:solidFill>
                <a:srgbClr val="213955"/>
              </a:solidFill>
              <a:latin typeface="Calibri" pitchFamily="34" charset="0"/>
            </a:endParaRPr>
          </a:p>
          <a:p>
            <a:pPr algn="l" defTabSz="457200" rtl="0">
              <a:spcBef>
                <a:spcPts val="600"/>
              </a:spcBef>
              <a:spcAft>
                <a:spcPts val="600"/>
              </a:spcAft>
              <a:defRPr/>
            </a:pPr>
            <a:r>
              <a:rPr lang="en-US" sz="1800" dirty="0" smtClean="0">
                <a:solidFill>
                  <a:srgbClr val="213955"/>
                </a:solidFill>
                <a:latin typeface="Calibri" pitchFamily="34" charset="0"/>
              </a:rPr>
              <a:t>Communication with the IRB/IEC</a:t>
            </a:r>
            <a:endParaRPr lang="fa-IR" sz="1800" dirty="0" smtClean="0">
              <a:solidFill>
                <a:srgbClr val="213955"/>
              </a:solidFill>
              <a:latin typeface="Calibri" pitchFamily="34" charset="0"/>
            </a:endParaRPr>
          </a:p>
          <a:p>
            <a:pPr algn="l" defTabSz="457200" rtl="0">
              <a:spcBef>
                <a:spcPts val="600"/>
              </a:spcBef>
              <a:spcAft>
                <a:spcPts val="600"/>
              </a:spcAft>
              <a:defRPr/>
            </a:pPr>
            <a:r>
              <a:rPr lang="en-US" sz="1800" dirty="0" smtClean="0">
                <a:solidFill>
                  <a:srgbClr val="213955"/>
                </a:solidFill>
                <a:latin typeface="Calibri" pitchFamily="34" charset="0"/>
              </a:rPr>
              <a:t>Compliance with the Protocol</a:t>
            </a:r>
            <a:endParaRPr lang="fa-IR" sz="1800" dirty="0" smtClean="0">
              <a:solidFill>
                <a:srgbClr val="213955"/>
              </a:solidFill>
              <a:latin typeface="Calibri" pitchFamily="34" charset="0"/>
            </a:endParaRPr>
          </a:p>
          <a:p>
            <a:pPr algn="l" defTabSz="457200" rtl="0">
              <a:spcBef>
                <a:spcPts val="600"/>
              </a:spcBef>
              <a:spcAft>
                <a:spcPts val="600"/>
              </a:spcAft>
              <a:defRPr/>
            </a:pPr>
            <a:r>
              <a:rPr lang="en-US" sz="1800" dirty="0" smtClean="0">
                <a:solidFill>
                  <a:srgbClr val="213955"/>
                </a:solidFill>
                <a:latin typeface="Calibri" pitchFamily="34" charset="0"/>
              </a:rPr>
              <a:t>Investigational Products</a:t>
            </a:r>
            <a:endParaRPr lang="fa-IR" sz="1800" dirty="0" smtClean="0">
              <a:solidFill>
                <a:srgbClr val="213955"/>
              </a:solidFill>
              <a:latin typeface="Calibri" pitchFamily="34" charset="0"/>
            </a:endParaRPr>
          </a:p>
          <a:p>
            <a:pPr algn="l" defTabSz="457200" rtl="0">
              <a:spcBef>
                <a:spcPts val="600"/>
              </a:spcBef>
              <a:spcAft>
                <a:spcPts val="600"/>
              </a:spcAft>
              <a:defRPr/>
            </a:pPr>
            <a:r>
              <a:rPr lang="en-US" sz="1800" dirty="0" smtClean="0">
                <a:solidFill>
                  <a:srgbClr val="213955"/>
                </a:solidFill>
                <a:latin typeface="Calibri" pitchFamily="34" charset="0"/>
              </a:rPr>
              <a:t>Randomization and </a:t>
            </a:r>
            <a:r>
              <a:rPr lang="en-US" sz="1800" dirty="0" err="1" smtClean="0">
                <a:solidFill>
                  <a:srgbClr val="213955"/>
                </a:solidFill>
                <a:latin typeface="Calibri" pitchFamily="34" charset="0"/>
              </a:rPr>
              <a:t>Unblinding</a:t>
            </a:r>
            <a:r>
              <a:rPr lang="en-US" sz="1800" dirty="0" smtClean="0">
                <a:solidFill>
                  <a:srgbClr val="213955"/>
                </a:solidFill>
                <a:latin typeface="Calibri" pitchFamily="34" charset="0"/>
              </a:rPr>
              <a:t> Procedures</a:t>
            </a:r>
            <a:endParaRPr lang="fa-IR" sz="1800" dirty="0" smtClean="0">
              <a:solidFill>
                <a:srgbClr val="213955"/>
              </a:solidFill>
              <a:latin typeface="Calibri" pitchFamily="34" charset="0"/>
            </a:endParaRPr>
          </a:p>
          <a:p>
            <a:pPr algn="l" defTabSz="457200" rtl="0">
              <a:spcBef>
                <a:spcPts val="600"/>
              </a:spcBef>
              <a:spcAft>
                <a:spcPts val="600"/>
              </a:spcAft>
              <a:defRPr/>
            </a:pPr>
            <a:r>
              <a:rPr lang="en-US" sz="1800" dirty="0" smtClean="0">
                <a:solidFill>
                  <a:srgbClr val="213955"/>
                </a:solidFill>
                <a:latin typeface="Calibri" pitchFamily="34" charset="0"/>
              </a:rPr>
              <a:t>Records and Reports</a:t>
            </a:r>
            <a:endParaRPr lang="fa-IR" sz="1800" dirty="0" smtClean="0">
              <a:solidFill>
                <a:srgbClr val="213955"/>
              </a:solidFill>
              <a:latin typeface="Calibri" pitchFamily="34" charset="0"/>
            </a:endParaRPr>
          </a:p>
          <a:p>
            <a:pPr algn="l" defTabSz="457200" rtl="0">
              <a:spcBef>
                <a:spcPts val="600"/>
              </a:spcBef>
              <a:spcAft>
                <a:spcPts val="600"/>
              </a:spcAft>
              <a:defRPr/>
            </a:pPr>
            <a:r>
              <a:rPr lang="en-US" sz="1800" dirty="0" smtClean="0">
                <a:solidFill>
                  <a:srgbClr val="213955"/>
                </a:solidFill>
                <a:latin typeface="Calibri" pitchFamily="34" charset="0"/>
              </a:rPr>
              <a:t>Informed Consent</a:t>
            </a:r>
          </a:p>
          <a:p>
            <a:pPr algn="l" defTabSz="457200" rtl="0">
              <a:spcBef>
                <a:spcPts val="600"/>
              </a:spcBef>
              <a:spcAft>
                <a:spcPts val="600"/>
              </a:spcAft>
              <a:defRPr/>
            </a:pPr>
            <a:endParaRPr lang="en-US" sz="2000" dirty="0" smtClean="0">
              <a:solidFill>
                <a:srgbClr val="213955"/>
              </a:solidFill>
              <a:latin typeface="Calibri" pitchFamily="34" charset="0"/>
            </a:endParaRPr>
          </a:p>
          <a:p>
            <a:pPr algn="l" defTabSz="457200" rtl="0">
              <a:spcBef>
                <a:spcPts val="600"/>
              </a:spcBef>
              <a:spcAft>
                <a:spcPts val="600"/>
              </a:spcAft>
              <a:defRPr/>
            </a:pPr>
            <a:endParaRPr lang="en-US" sz="2000" dirty="0" smtClean="0">
              <a:solidFill>
                <a:srgbClr val="213955"/>
              </a:solidFill>
              <a:latin typeface="Calibri" pitchFamily="34" charset="0"/>
            </a:endParaRPr>
          </a:p>
          <a:p>
            <a:pPr algn="l" defTabSz="457200" rtl="0">
              <a:spcBef>
                <a:spcPts val="600"/>
              </a:spcBef>
              <a:spcAft>
                <a:spcPts val="600"/>
              </a:spcAft>
              <a:defRPr/>
            </a:pPr>
            <a:endParaRPr lang="en-US" sz="2000" dirty="0" smtClean="0">
              <a:solidFill>
                <a:srgbClr val="213955"/>
              </a:solidFill>
              <a:latin typeface="Calibri" pitchFamily="34" charset="0"/>
            </a:endParaRPr>
          </a:p>
          <a:p>
            <a:pPr algn="l" defTabSz="457200" rtl="0">
              <a:spcBef>
                <a:spcPts val="600"/>
              </a:spcBef>
              <a:spcAft>
                <a:spcPts val="600"/>
              </a:spcAft>
              <a:defRPr/>
            </a:pPr>
            <a:endParaRPr lang="en-US" sz="2000" dirty="0" smtClean="0">
              <a:solidFill>
                <a:srgbClr val="213955"/>
              </a:solidFill>
              <a:latin typeface="Calibri" pitchFamily="34" charset="0"/>
            </a:endParaRPr>
          </a:p>
          <a:p>
            <a:pPr algn="l" defTabSz="457200" rtl="0">
              <a:spcBef>
                <a:spcPts val="600"/>
              </a:spcBef>
              <a:spcAft>
                <a:spcPts val="600"/>
              </a:spcAft>
              <a:defRPr/>
            </a:pPr>
            <a:endParaRPr lang="en-US" sz="2000" dirty="0" smtClean="0">
              <a:solidFill>
                <a:srgbClr val="213955"/>
              </a:solidFill>
              <a:latin typeface="Calibri" pitchFamily="34" charset="0"/>
            </a:endParaRPr>
          </a:p>
          <a:p>
            <a:pPr algn="l" defTabSz="457200" rtl="0">
              <a:spcBef>
                <a:spcPts val="600"/>
              </a:spcBef>
              <a:spcAft>
                <a:spcPts val="600"/>
              </a:spcAft>
              <a:defRPr/>
            </a:pPr>
            <a:endParaRPr lang="en-US" sz="2000" dirty="0" smtClean="0">
              <a:solidFill>
                <a:srgbClr val="213955"/>
              </a:solidFill>
              <a:latin typeface="Calibri" pitchFamily="34" charset="0"/>
            </a:endParaRPr>
          </a:p>
          <a:p>
            <a:pPr algn="l" defTabSz="457200" rtl="0">
              <a:spcBef>
                <a:spcPts val="600"/>
              </a:spcBef>
              <a:spcAft>
                <a:spcPts val="600"/>
              </a:spcAft>
              <a:defRPr/>
            </a:pPr>
            <a:endParaRPr lang="en-US" sz="2000" dirty="0" smtClean="0">
              <a:solidFill>
                <a:srgbClr val="213955"/>
              </a:solidFill>
              <a:latin typeface="Calibri" pitchFamily="34" charset="0"/>
            </a:endParaRPr>
          </a:p>
          <a:p>
            <a:pPr defTabSz="457200">
              <a:spcBef>
                <a:spcPts val="600"/>
              </a:spcBef>
              <a:spcAft>
                <a:spcPts val="600"/>
              </a:spcAft>
              <a:defRPr/>
            </a:pPr>
            <a:endParaRPr lang="en-US" sz="2000" dirty="0">
              <a:latin typeface="Calibri" pitchFamily="34" charset="0"/>
            </a:endParaRPr>
          </a:p>
        </p:txBody>
      </p:sp>
      <p:sp>
        <p:nvSpPr>
          <p:cNvPr id="5" name="Slide Number Placeholder 9"/>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D1E1E33-A4AD-4AED-901E-751F0BF7804E}" type="slidenum">
              <a:rPr lang="en-US" smtClean="0">
                <a:ea typeface="MS PGothic" pitchFamily="34" charset="-128"/>
              </a:rPr>
              <a:pPr/>
              <a:t>85</a:t>
            </a:fld>
            <a:endParaRPr lang="en-US" dirty="0" smtClean="0">
              <a:ea typeface="MS PGothic" pitchFamily="34" charset="-128"/>
            </a:endParaRPr>
          </a:p>
        </p:txBody>
      </p:sp>
    </p:spTree>
    <p:extLst>
      <p:ext uri="{BB962C8B-B14F-4D97-AF65-F5344CB8AC3E}">
        <p14:creationId xmlns:p14="http://schemas.microsoft.com/office/powerpoint/2010/main" xmlns="" val="39931673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a:r>
              <a:rPr lang="en-US" dirty="0" smtClean="0"/>
              <a:t>Sponsor responsibility</a:t>
            </a:r>
          </a:p>
        </p:txBody>
      </p:sp>
      <p:sp>
        <p:nvSpPr>
          <p:cNvPr id="3" name="Content Placeholder 2"/>
          <p:cNvSpPr>
            <a:spLocks noGrp="1"/>
          </p:cNvSpPr>
          <p:nvPr>
            <p:ph idx="1"/>
          </p:nvPr>
        </p:nvSpPr>
        <p:spPr/>
        <p:txBody>
          <a:bodyPr>
            <a:normAutofit fontScale="92500"/>
          </a:bodyPr>
          <a:lstStyle/>
          <a:p>
            <a:pPr>
              <a:lnSpc>
                <a:spcPct val="150000"/>
              </a:lnSpc>
              <a:defRPr/>
            </a:pPr>
            <a:r>
              <a:rPr sz="2200" dirty="0" smtClean="0"/>
              <a:t>Information about the case should be </a:t>
            </a:r>
            <a:r>
              <a:rPr sz="2200" dirty="0" smtClean="0">
                <a:solidFill>
                  <a:srgbClr val="FF0000"/>
                </a:solidFill>
              </a:rPr>
              <a:t>collected </a:t>
            </a:r>
            <a:r>
              <a:rPr sz="2200" dirty="0" smtClean="0"/>
              <a:t>from the healthcare professionals who are directly involved in the study subject’s case</a:t>
            </a:r>
          </a:p>
          <a:p>
            <a:pPr>
              <a:lnSpc>
                <a:spcPct val="150000"/>
              </a:lnSpc>
              <a:defRPr/>
            </a:pPr>
            <a:r>
              <a:rPr sz="2200" dirty="0" smtClean="0"/>
              <a:t>The sponsor must </a:t>
            </a:r>
            <a:r>
              <a:rPr sz="2200" dirty="0" smtClean="0">
                <a:solidFill>
                  <a:srgbClr val="FF0000"/>
                </a:solidFill>
              </a:rPr>
              <a:t>evaluate </a:t>
            </a:r>
            <a:r>
              <a:rPr sz="2200" dirty="0" smtClean="0"/>
              <a:t>all </a:t>
            </a:r>
            <a:r>
              <a:rPr sz="2200" dirty="0" smtClean="0">
                <a:solidFill>
                  <a:srgbClr val="FF0000"/>
                </a:solidFill>
              </a:rPr>
              <a:t>adverse events reported </a:t>
            </a:r>
            <a:r>
              <a:rPr sz="2200" dirty="0" smtClean="0"/>
              <a:t>to him to decide upon their </a:t>
            </a:r>
            <a:r>
              <a:rPr sz="2200" dirty="0" smtClean="0">
                <a:solidFill>
                  <a:srgbClr val="FF0000"/>
                </a:solidFill>
              </a:rPr>
              <a:t>seriousness, causality and expectedness</a:t>
            </a:r>
            <a:r>
              <a:rPr sz="2200" dirty="0" smtClean="0"/>
              <a:t>.</a:t>
            </a:r>
          </a:p>
          <a:p>
            <a:pPr>
              <a:lnSpc>
                <a:spcPct val="150000"/>
              </a:lnSpc>
              <a:defRPr/>
            </a:pPr>
            <a:r>
              <a:rPr sz="2200" dirty="0" smtClean="0"/>
              <a:t>The sponsor must </a:t>
            </a:r>
            <a:r>
              <a:rPr sz="2200" dirty="0" smtClean="0">
                <a:solidFill>
                  <a:srgbClr val="FF0000"/>
                </a:solidFill>
              </a:rPr>
              <a:t>keep detailed records of all adverse events </a:t>
            </a:r>
            <a:r>
              <a:rPr sz="2200" dirty="0" smtClean="0"/>
              <a:t>reported by investigators. </a:t>
            </a:r>
          </a:p>
          <a:p>
            <a:pPr>
              <a:lnSpc>
                <a:spcPct val="150000"/>
              </a:lnSpc>
              <a:defRPr/>
            </a:pPr>
            <a:r>
              <a:rPr sz="2200" dirty="0" smtClean="0"/>
              <a:t>The </a:t>
            </a:r>
            <a:r>
              <a:rPr sz="2200" dirty="0" smtClean="0">
                <a:solidFill>
                  <a:srgbClr val="FF0000"/>
                </a:solidFill>
              </a:rPr>
              <a:t>follow-up report</a:t>
            </a:r>
            <a:r>
              <a:rPr sz="2200" dirty="0" smtClean="0"/>
              <a:t>, if the relevant information was not already available and provided in the initial report. </a:t>
            </a:r>
            <a:endParaRPr lang="en-US" sz="2200" dirty="0" smtClean="0"/>
          </a:p>
          <a:p>
            <a:pPr>
              <a:lnSpc>
                <a:spcPct val="150000"/>
              </a:lnSpc>
              <a:defRPr/>
            </a:pPr>
            <a:r>
              <a:rPr lang="en-US" sz="2200" dirty="0">
                <a:solidFill>
                  <a:schemeClr val="tx2">
                    <a:lumMod val="75000"/>
                  </a:schemeClr>
                </a:solidFill>
              </a:rPr>
              <a:t>Informing </a:t>
            </a:r>
            <a:r>
              <a:rPr lang="en-US" sz="2200" dirty="0"/>
              <a:t>the investigators</a:t>
            </a:r>
          </a:p>
          <a:p>
            <a:pPr marL="0" indent="0">
              <a:lnSpc>
                <a:spcPct val="150000"/>
              </a:lnSpc>
              <a:buNone/>
              <a:defRPr/>
            </a:pPr>
            <a:endParaRPr sz="2000" dirty="0" smtClean="0"/>
          </a:p>
          <a:p>
            <a:pPr>
              <a:lnSpc>
                <a:spcPct val="150000"/>
              </a:lnSpc>
              <a:defRPr/>
            </a:pPr>
            <a:endParaRPr sz="2000" dirty="0" smtClean="0"/>
          </a:p>
          <a:p>
            <a:pPr>
              <a:lnSpc>
                <a:spcPct val="150000"/>
              </a:lnSpc>
              <a:defRPr/>
            </a:pPr>
            <a:endParaRPr sz="2000" dirty="0" smtClean="0"/>
          </a:p>
          <a:p>
            <a:pPr lvl="1">
              <a:lnSpc>
                <a:spcPct val="150000"/>
              </a:lnSpc>
              <a:buFont typeface="Wingdings" pitchFamily="2" charset="2"/>
              <a:buNone/>
              <a:defRPr/>
            </a:pPr>
            <a:endParaRPr sz="2000" dirty="0" smtClean="0"/>
          </a:p>
        </p:txBody>
      </p:sp>
      <p:sp>
        <p:nvSpPr>
          <p:cNvPr id="4506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D9F465F7-C37A-42E7-BC08-978F3864E08A}" type="slidenum">
              <a:rPr lang="en-US" smtClean="0">
                <a:latin typeface="Arial" pitchFamily="34" charset="0"/>
              </a:rPr>
              <a:pPr eaLnBrk="1" hangingPunct="1"/>
              <a:t>86</a:t>
            </a:fld>
            <a:endParaRPr lang="en-US" smtClean="0">
              <a:latin typeface="Arial" pitchFamily="34" charset="0"/>
            </a:endParaRPr>
          </a:p>
        </p:txBody>
      </p:sp>
    </p:spTree>
    <p:extLst>
      <p:ext uri="{BB962C8B-B14F-4D97-AF65-F5344CB8AC3E}">
        <p14:creationId xmlns:p14="http://schemas.microsoft.com/office/powerpoint/2010/main" xmlns="" val="21149240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lstStyle/>
          <a:p>
            <a:r>
              <a:rPr lang="en-US" sz="4000" smtClean="0"/>
              <a:t>Sponsor </a:t>
            </a:r>
            <a:r>
              <a:rPr lang="en-GB" altLang="fa-IR" sz="4000" smtClean="0"/>
              <a:t>responsibilities</a:t>
            </a:r>
            <a:endParaRPr lang="en-US" altLang="fa-IR" sz="4000" smtClean="0"/>
          </a:p>
        </p:txBody>
      </p:sp>
      <p:sp>
        <p:nvSpPr>
          <p:cNvPr id="13315" name="Rectangle 3"/>
          <p:cNvSpPr>
            <a:spLocks noGrp="1"/>
          </p:cNvSpPr>
          <p:nvPr>
            <p:ph idx="1"/>
          </p:nvPr>
        </p:nvSpPr>
        <p:spPr/>
        <p:txBody>
          <a:bodyPr>
            <a:normAutofit/>
          </a:bodyPr>
          <a:lstStyle/>
          <a:p>
            <a:pPr>
              <a:lnSpc>
                <a:spcPct val="100000"/>
              </a:lnSpc>
            </a:pPr>
            <a:r>
              <a:rPr lang="en-US" sz="2000" dirty="0" smtClean="0"/>
              <a:t>Quality Assurance and Quality Control</a:t>
            </a:r>
          </a:p>
          <a:p>
            <a:pPr>
              <a:lnSpc>
                <a:spcPct val="100000"/>
              </a:lnSpc>
            </a:pPr>
            <a:r>
              <a:rPr lang="en-US" sz="2000" dirty="0" smtClean="0"/>
              <a:t>Contract Research Organization (CRO)</a:t>
            </a:r>
          </a:p>
          <a:p>
            <a:pPr>
              <a:lnSpc>
                <a:spcPct val="100000"/>
              </a:lnSpc>
            </a:pPr>
            <a:r>
              <a:rPr lang="en-US" sz="2000" dirty="0" smtClean="0"/>
              <a:t>Medical Expertise</a:t>
            </a:r>
          </a:p>
          <a:p>
            <a:pPr>
              <a:lnSpc>
                <a:spcPct val="100000"/>
              </a:lnSpc>
            </a:pPr>
            <a:r>
              <a:rPr lang="en-US" sz="2000" dirty="0" smtClean="0"/>
              <a:t>Trial Design</a:t>
            </a:r>
          </a:p>
          <a:p>
            <a:pPr>
              <a:lnSpc>
                <a:spcPct val="100000"/>
              </a:lnSpc>
            </a:pPr>
            <a:r>
              <a:rPr lang="en-US" sz="2000" dirty="0" smtClean="0"/>
              <a:t>Trial Management, Data Handling, Recordkeeping, and DMC</a:t>
            </a:r>
          </a:p>
          <a:p>
            <a:pPr>
              <a:lnSpc>
                <a:spcPct val="100000"/>
              </a:lnSpc>
            </a:pPr>
            <a:r>
              <a:rPr lang="en-US" sz="2000" dirty="0" smtClean="0"/>
              <a:t>Selecting the investigator(s)</a:t>
            </a:r>
          </a:p>
          <a:p>
            <a:pPr>
              <a:lnSpc>
                <a:spcPct val="100000"/>
              </a:lnSpc>
            </a:pPr>
            <a:r>
              <a:rPr lang="en-US" sz="2000" dirty="0" smtClean="0"/>
              <a:t>Allocation of Duties and Functions</a:t>
            </a:r>
          </a:p>
          <a:p>
            <a:pPr>
              <a:lnSpc>
                <a:spcPct val="100000"/>
              </a:lnSpc>
            </a:pPr>
            <a:r>
              <a:rPr lang="en-US" sz="2000" dirty="0" smtClean="0"/>
              <a:t>Financing </a:t>
            </a:r>
          </a:p>
          <a:p>
            <a:pPr>
              <a:lnSpc>
                <a:spcPct val="100000"/>
              </a:lnSpc>
            </a:pPr>
            <a:r>
              <a:rPr lang="en-US" sz="2000" dirty="0" smtClean="0"/>
              <a:t>Notification/Submission to Regulatory Authority(</a:t>
            </a:r>
            <a:r>
              <a:rPr lang="en-US" sz="2000" dirty="0" err="1" smtClean="0"/>
              <a:t>ies</a:t>
            </a:r>
            <a:r>
              <a:rPr lang="en-US" sz="2000" dirty="0" smtClean="0"/>
              <a:t>)</a:t>
            </a:r>
          </a:p>
          <a:p>
            <a:pPr>
              <a:lnSpc>
                <a:spcPct val="100000"/>
              </a:lnSpc>
            </a:pPr>
            <a:r>
              <a:rPr lang="en-US" sz="2000" dirty="0" smtClean="0"/>
              <a:t>Compensation to Subjects and Investigators</a:t>
            </a:r>
          </a:p>
          <a:p>
            <a:pPr>
              <a:lnSpc>
                <a:spcPct val="100000"/>
              </a:lnSpc>
            </a:pPr>
            <a:r>
              <a:rPr lang="en-US" sz="2000" dirty="0" smtClean="0"/>
              <a:t>Information on Investigational Product(s)</a:t>
            </a:r>
          </a:p>
        </p:txBody>
      </p:sp>
    </p:spTree>
    <p:extLst>
      <p:ext uri="{BB962C8B-B14F-4D97-AF65-F5344CB8AC3E}">
        <p14:creationId xmlns:p14="http://schemas.microsoft.com/office/powerpoint/2010/main" xmlns="" val="337911541"/>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lstStyle/>
          <a:p>
            <a:r>
              <a:rPr lang="en-US" sz="4000" smtClean="0"/>
              <a:t>Sponsor </a:t>
            </a:r>
            <a:r>
              <a:rPr lang="en-GB" altLang="fa-IR" sz="4000" smtClean="0"/>
              <a:t>responsibilities</a:t>
            </a:r>
            <a:endParaRPr lang="en-US" altLang="fa-IR" sz="4000" smtClean="0"/>
          </a:p>
        </p:txBody>
      </p:sp>
      <p:sp>
        <p:nvSpPr>
          <p:cNvPr id="13315" name="Rectangle 3"/>
          <p:cNvSpPr>
            <a:spLocks noGrp="1"/>
          </p:cNvSpPr>
          <p:nvPr>
            <p:ph idx="1"/>
          </p:nvPr>
        </p:nvSpPr>
        <p:spPr/>
        <p:txBody>
          <a:bodyPr>
            <a:normAutofit/>
          </a:bodyPr>
          <a:lstStyle/>
          <a:p>
            <a:pPr>
              <a:lnSpc>
                <a:spcPct val="100000"/>
              </a:lnSpc>
            </a:pPr>
            <a:r>
              <a:rPr lang="en-US" sz="2000" dirty="0" smtClean="0"/>
              <a:t>Manufacturing, Packaging, Labeling, and Coding Investigational Product(s)</a:t>
            </a:r>
          </a:p>
          <a:p>
            <a:pPr>
              <a:lnSpc>
                <a:spcPct val="100000"/>
              </a:lnSpc>
            </a:pPr>
            <a:r>
              <a:rPr lang="en-US" sz="2000" dirty="0" smtClean="0"/>
              <a:t>Supplying and Handling Investigational Product(s)</a:t>
            </a:r>
          </a:p>
          <a:p>
            <a:pPr>
              <a:lnSpc>
                <a:spcPct val="100000"/>
              </a:lnSpc>
            </a:pPr>
            <a:r>
              <a:rPr lang="en-US" sz="2000" dirty="0" smtClean="0"/>
              <a:t>Record Access</a:t>
            </a:r>
          </a:p>
          <a:p>
            <a:pPr>
              <a:lnSpc>
                <a:spcPct val="100000"/>
              </a:lnSpc>
            </a:pPr>
            <a:r>
              <a:rPr lang="en-US" sz="2000" dirty="0" smtClean="0"/>
              <a:t>Safety Information</a:t>
            </a:r>
          </a:p>
          <a:p>
            <a:pPr>
              <a:lnSpc>
                <a:spcPct val="100000"/>
              </a:lnSpc>
            </a:pPr>
            <a:r>
              <a:rPr lang="en-US" sz="2000" dirty="0" smtClean="0">
                <a:solidFill>
                  <a:srgbClr val="FF0000"/>
                </a:solidFill>
              </a:rPr>
              <a:t>Adverse Drug Reaction Reporting</a:t>
            </a:r>
          </a:p>
          <a:p>
            <a:pPr>
              <a:lnSpc>
                <a:spcPct val="100000"/>
              </a:lnSpc>
            </a:pPr>
            <a:r>
              <a:rPr lang="en-US" sz="2000" dirty="0" smtClean="0">
                <a:solidFill>
                  <a:srgbClr val="FF0000"/>
                </a:solidFill>
              </a:rPr>
              <a:t>Monitoring</a:t>
            </a:r>
          </a:p>
          <a:p>
            <a:pPr>
              <a:lnSpc>
                <a:spcPct val="100000"/>
              </a:lnSpc>
            </a:pPr>
            <a:r>
              <a:rPr lang="en-US" sz="2000" dirty="0" smtClean="0">
                <a:solidFill>
                  <a:srgbClr val="FF0000"/>
                </a:solidFill>
              </a:rPr>
              <a:t>Audit</a:t>
            </a:r>
          </a:p>
          <a:p>
            <a:pPr>
              <a:lnSpc>
                <a:spcPct val="100000"/>
              </a:lnSpc>
            </a:pPr>
            <a:r>
              <a:rPr lang="en-US" sz="2000" dirty="0" smtClean="0"/>
              <a:t>Noncompliance</a:t>
            </a:r>
          </a:p>
          <a:p>
            <a:pPr>
              <a:lnSpc>
                <a:spcPct val="100000"/>
              </a:lnSpc>
            </a:pPr>
            <a:r>
              <a:rPr lang="en-US" sz="2000" dirty="0" smtClean="0"/>
              <a:t>Premature Termination or Suspension of a Trial</a:t>
            </a:r>
          </a:p>
          <a:p>
            <a:pPr>
              <a:lnSpc>
                <a:spcPct val="100000"/>
              </a:lnSpc>
            </a:pPr>
            <a:r>
              <a:rPr lang="en-US" sz="2000" dirty="0" smtClean="0"/>
              <a:t>Study Reports </a:t>
            </a:r>
          </a:p>
          <a:p>
            <a:pPr>
              <a:lnSpc>
                <a:spcPct val="100000"/>
              </a:lnSpc>
            </a:pPr>
            <a:r>
              <a:rPr lang="en-US" sz="2000" dirty="0" smtClean="0"/>
              <a:t>Multicenter Trials</a:t>
            </a:r>
          </a:p>
        </p:txBody>
      </p:sp>
    </p:spTree>
    <p:extLst>
      <p:ext uri="{BB962C8B-B14F-4D97-AF65-F5344CB8AC3E}">
        <p14:creationId xmlns:p14="http://schemas.microsoft.com/office/powerpoint/2010/main" xmlns="" val="3616602090"/>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a:r>
              <a:rPr lang="en-US" smtClean="0"/>
              <a:t>Safety monitoring </a:t>
            </a:r>
            <a:r>
              <a:rPr lang="en-US" smtClean="0">
                <a:solidFill>
                  <a:srgbClr val="0033CC"/>
                </a:solidFill>
              </a:rPr>
              <a:t>: sponsor</a:t>
            </a:r>
            <a:endParaRPr lang="en-US" smtClean="0"/>
          </a:p>
        </p:txBody>
      </p:sp>
      <p:sp>
        <p:nvSpPr>
          <p:cNvPr id="3" name="Content Placeholder 2"/>
          <p:cNvSpPr>
            <a:spLocks noGrp="1"/>
          </p:cNvSpPr>
          <p:nvPr>
            <p:ph idx="1"/>
          </p:nvPr>
        </p:nvSpPr>
        <p:spPr/>
        <p:txBody>
          <a:bodyPr>
            <a:noAutofit/>
          </a:bodyPr>
          <a:lstStyle/>
          <a:p>
            <a:pPr algn="just">
              <a:lnSpc>
                <a:spcPct val="120000"/>
              </a:lnSpc>
              <a:defRPr/>
            </a:pPr>
            <a:endParaRPr lang="en-US" sz="2000" b="1" dirty="0" smtClean="0">
              <a:solidFill>
                <a:schemeClr val="tx2">
                  <a:lumMod val="75000"/>
                </a:schemeClr>
              </a:solidFill>
            </a:endParaRPr>
          </a:p>
          <a:p>
            <a:pPr algn="just">
              <a:lnSpc>
                <a:spcPct val="120000"/>
              </a:lnSpc>
              <a:defRPr/>
            </a:pPr>
            <a:r>
              <a:rPr lang="en-US" sz="2000" b="1" dirty="0" smtClean="0">
                <a:solidFill>
                  <a:schemeClr val="tx2">
                    <a:lumMod val="75000"/>
                  </a:schemeClr>
                </a:solidFill>
              </a:rPr>
              <a:t>SUSAR</a:t>
            </a:r>
          </a:p>
          <a:p>
            <a:pPr lvl="1" algn="just">
              <a:lnSpc>
                <a:spcPct val="120000"/>
              </a:lnSpc>
              <a:defRPr/>
            </a:pPr>
            <a:r>
              <a:rPr sz="2200" dirty="0" smtClean="0">
                <a:solidFill>
                  <a:schemeClr val="tx2">
                    <a:lumMod val="75000"/>
                  </a:schemeClr>
                </a:solidFill>
              </a:rPr>
              <a:t>Reporting</a:t>
            </a:r>
            <a:r>
              <a:rPr sz="2200" dirty="0" smtClean="0"/>
              <a:t> of </a:t>
            </a:r>
            <a:r>
              <a:rPr sz="2200" b="1" u="sng" dirty="0" smtClean="0"/>
              <a:t>suspected unexpected serious adverse reactions </a:t>
            </a:r>
            <a:r>
              <a:rPr sz="2200" b="1" dirty="0" smtClean="0"/>
              <a:t>(‘SUSARs’) </a:t>
            </a:r>
            <a:r>
              <a:rPr sz="2200" dirty="0" smtClean="0"/>
              <a:t>to the </a:t>
            </a:r>
            <a:r>
              <a:rPr sz="2200" dirty="0" smtClean="0">
                <a:solidFill>
                  <a:schemeClr val="tx2">
                    <a:lumMod val="75000"/>
                  </a:schemeClr>
                </a:solidFill>
              </a:rPr>
              <a:t>national competent authority </a:t>
            </a:r>
            <a:r>
              <a:rPr sz="2200" dirty="0" smtClean="0"/>
              <a:t>and the Ethics Committee</a:t>
            </a:r>
          </a:p>
          <a:p>
            <a:pPr algn="just">
              <a:lnSpc>
                <a:spcPct val="120000"/>
              </a:lnSpc>
              <a:buFont typeface="Wingdings" pitchFamily="2" charset="2"/>
              <a:buNone/>
              <a:defRPr/>
            </a:pPr>
            <a:endParaRPr sz="2000" dirty="0" smtClean="0"/>
          </a:p>
          <a:p>
            <a:pPr algn="just">
              <a:lnSpc>
                <a:spcPct val="120000"/>
              </a:lnSpc>
              <a:buFont typeface="Wingdings" pitchFamily="2" charset="2"/>
              <a:buNone/>
              <a:defRPr/>
            </a:pPr>
            <a:endParaRPr sz="2000" dirty="0" smtClean="0"/>
          </a:p>
          <a:p>
            <a:pPr algn="just">
              <a:lnSpc>
                <a:spcPct val="120000"/>
              </a:lnSpc>
              <a:defRPr/>
            </a:pPr>
            <a:r>
              <a:rPr lang="en-US" sz="2000" b="1" dirty="0" smtClean="0">
                <a:solidFill>
                  <a:schemeClr val="tx2">
                    <a:lumMod val="75000"/>
                  </a:schemeClr>
                </a:solidFill>
              </a:rPr>
              <a:t>PSUAR</a:t>
            </a:r>
          </a:p>
          <a:p>
            <a:pPr lvl="1" algn="just">
              <a:lnSpc>
                <a:spcPct val="120000"/>
              </a:lnSpc>
              <a:defRPr/>
            </a:pPr>
            <a:r>
              <a:rPr sz="2200" dirty="0" smtClean="0">
                <a:solidFill>
                  <a:schemeClr val="tx2">
                    <a:lumMod val="75000"/>
                  </a:schemeClr>
                </a:solidFill>
              </a:rPr>
              <a:t>Annual safety </a:t>
            </a:r>
            <a:r>
              <a:rPr sz="2200" dirty="0" smtClean="0">
                <a:solidFill>
                  <a:srgbClr val="FF0000"/>
                </a:solidFill>
              </a:rPr>
              <a:t>reporting</a:t>
            </a:r>
            <a:r>
              <a:rPr sz="2200" dirty="0" smtClean="0">
                <a:solidFill>
                  <a:schemeClr val="tx2">
                    <a:lumMod val="75000"/>
                  </a:schemeClr>
                </a:solidFill>
              </a:rPr>
              <a:t> </a:t>
            </a:r>
            <a:r>
              <a:rPr sz="2200" dirty="0" smtClean="0"/>
              <a:t>to the national competent authority and the Ethics Committee</a:t>
            </a:r>
            <a:r>
              <a:rPr lang="en-US" sz="2200" dirty="0" smtClean="0"/>
              <a:t>. After market authorization </a:t>
            </a:r>
            <a:endParaRPr sz="2200" dirty="0" smtClean="0"/>
          </a:p>
        </p:txBody>
      </p:sp>
      <p:sp>
        <p:nvSpPr>
          <p:cNvPr id="4608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602BDAB6-BCD0-473B-8FCA-16AC1B3B4C84}" type="slidenum">
              <a:rPr lang="en-US" smtClean="0"/>
              <a:pPr eaLnBrk="1" hangingPunct="1"/>
              <a:t>89</a:t>
            </a:fld>
            <a:endParaRPr lang="en-US" smtClean="0"/>
          </a:p>
        </p:txBody>
      </p:sp>
    </p:spTree>
    <p:extLst>
      <p:ext uri="{BB962C8B-B14F-4D97-AF65-F5344CB8AC3E}">
        <p14:creationId xmlns:p14="http://schemas.microsoft.com/office/powerpoint/2010/main" xmlns="" val="24832596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612775" y="228600"/>
            <a:ext cx="8153400" cy="990600"/>
          </a:xfrm>
        </p:spPr>
        <p:txBody>
          <a:bodyPr/>
          <a:lstStyle/>
          <a:p>
            <a:pPr algn="r" eaLnBrk="1" hangingPunct="1">
              <a:defRPr/>
            </a:pPr>
            <a:r>
              <a:rPr lang="fa-IR" altLang="en-US" sz="2800" cap="all" dirty="0"/>
              <a:t>رضايت آگاهانه</a:t>
            </a:r>
            <a:endParaRPr lang="en-US" altLang="en-US" sz="2800" cap="all" dirty="0"/>
          </a:p>
        </p:txBody>
      </p:sp>
      <p:sp>
        <p:nvSpPr>
          <p:cNvPr id="29699" name="Footer Placeholder 5"/>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23556" name="Rectangle 3"/>
          <p:cNvSpPr>
            <a:spLocks noGrp="1"/>
          </p:cNvSpPr>
          <p:nvPr>
            <p:ph sz="quarter" idx="1"/>
          </p:nvPr>
        </p:nvSpPr>
        <p:spPr>
          <a:xfrm>
            <a:off x="457200" y="1600200"/>
            <a:ext cx="7848600" cy="3962400"/>
          </a:xfrm>
        </p:spPr>
        <p:txBody>
          <a:bodyPr/>
          <a:lstStyle/>
          <a:p>
            <a:pPr eaLnBrk="1" hangingPunct="1"/>
            <a:r>
              <a:rPr lang="fa-IR" altLang="en-US" smtClean="0"/>
              <a:t>ارائه اطلاعات کتبي و شفاهي</a:t>
            </a:r>
          </a:p>
          <a:p>
            <a:pPr eaLnBrk="1" hangingPunct="1"/>
            <a:r>
              <a:rPr lang="fa-IR" altLang="en-US" smtClean="0"/>
              <a:t>زبان قابل فهم</a:t>
            </a:r>
          </a:p>
          <a:p>
            <a:pPr eaLnBrk="1" hangingPunct="1"/>
            <a:r>
              <a:rPr lang="fa-IR" altLang="en-US" smtClean="0"/>
              <a:t>امکان پرسيدن سئوالات</a:t>
            </a:r>
          </a:p>
          <a:p>
            <a:pPr eaLnBrk="1" hangingPunct="1"/>
            <a:r>
              <a:rPr lang="fa-IR" altLang="en-US" smtClean="0"/>
              <a:t>آزادي در تصميم گيري</a:t>
            </a:r>
          </a:p>
          <a:p>
            <a:pPr eaLnBrk="1" hangingPunct="1"/>
            <a:r>
              <a:rPr lang="fa-IR" altLang="en-US" smtClean="0"/>
              <a:t>فرصت تصميم گيري</a:t>
            </a:r>
          </a:p>
          <a:p>
            <a:pPr eaLnBrk="1" hangingPunct="1"/>
            <a:r>
              <a:rPr lang="fa-IR" altLang="en-US" smtClean="0"/>
              <a:t>اخذ رضايت مکتوب</a:t>
            </a:r>
          </a:p>
          <a:p>
            <a:pPr eaLnBrk="1" hangingPunct="1">
              <a:buFont typeface="Arial" pitchFamily="34" charset="0"/>
              <a:buNone/>
            </a:pPr>
            <a:endParaRPr lang="en-US" altLang="en-US" smtClean="0"/>
          </a:p>
        </p:txBody>
      </p:sp>
      <p:pic>
        <p:nvPicPr>
          <p:cNvPr id="23557" name="Picture 4" descr="pc11"/>
          <p:cNvPicPr>
            <a:picLocks noChangeAspect="1" noChangeArrowheads="1"/>
          </p:cNvPicPr>
          <p:nvPr/>
        </p:nvPicPr>
        <p:blipFill>
          <a:blip r:embed="rId2"/>
          <a:srcRect/>
          <a:stretch>
            <a:fillRect/>
          </a:stretch>
        </p:blipFill>
        <p:spPr bwMode="auto">
          <a:xfrm>
            <a:off x="304800" y="2286000"/>
            <a:ext cx="3200400" cy="2803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Purpose of trial monitoring </a:t>
            </a:r>
            <a:endParaRPr lang="fa-IR" dirty="0" smtClean="0"/>
          </a:p>
        </p:txBody>
      </p:sp>
      <p:sp>
        <p:nvSpPr>
          <p:cNvPr id="3" name="Content Placeholder 2"/>
          <p:cNvSpPr>
            <a:spLocks noGrp="1"/>
          </p:cNvSpPr>
          <p:nvPr>
            <p:ph idx="1"/>
          </p:nvPr>
        </p:nvSpPr>
        <p:spPr/>
        <p:txBody>
          <a:bodyPr>
            <a:normAutofit lnSpcReduction="10000"/>
          </a:bodyPr>
          <a:lstStyle/>
          <a:p>
            <a:r>
              <a:rPr lang="en-US" dirty="0" smtClean="0"/>
              <a:t>Ensuring that it is:</a:t>
            </a:r>
          </a:p>
          <a:p>
            <a:pPr lvl="1"/>
            <a:r>
              <a:rPr lang="en-US" dirty="0" smtClean="0"/>
              <a:t>conducted,</a:t>
            </a:r>
          </a:p>
          <a:p>
            <a:pPr lvl="1"/>
            <a:r>
              <a:rPr lang="en-US" dirty="0" smtClean="0"/>
              <a:t>recorded,</a:t>
            </a:r>
          </a:p>
          <a:p>
            <a:pPr lvl="1"/>
            <a:r>
              <a:rPr lang="en-US" dirty="0" smtClean="0"/>
              <a:t>reported</a:t>
            </a:r>
          </a:p>
          <a:p>
            <a:r>
              <a:rPr lang="en-US" dirty="0" smtClean="0"/>
              <a:t>in accordance with</a:t>
            </a:r>
          </a:p>
          <a:p>
            <a:pPr lvl="1"/>
            <a:r>
              <a:rPr lang="en-US" dirty="0" smtClean="0"/>
              <a:t>the protocol,</a:t>
            </a:r>
          </a:p>
          <a:p>
            <a:pPr lvl="1"/>
            <a:r>
              <a:rPr lang="en-US" dirty="0" smtClean="0"/>
              <a:t>Standard Operating Procedures (SOPs),</a:t>
            </a:r>
          </a:p>
          <a:p>
            <a:pPr lvl="1"/>
            <a:r>
              <a:rPr lang="en-US" dirty="0" smtClean="0"/>
              <a:t>Good Clinical Practice (GCP),</a:t>
            </a:r>
          </a:p>
          <a:p>
            <a:pPr lvl="1"/>
            <a:r>
              <a:rPr lang="en-US" dirty="0" smtClean="0"/>
              <a:t>the applicable regulatory requirement(s).</a:t>
            </a:r>
            <a:endParaRPr lang="en-US" b="1" dirty="0"/>
          </a:p>
        </p:txBody>
      </p:sp>
      <p:sp>
        <p:nvSpPr>
          <p:cNvPr id="4" name="Slide Number Placeholder 3"/>
          <p:cNvSpPr>
            <a:spLocks noGrp="1"/>
          </p:cNvSpPr>
          <p:nvPr>
            <p:ph type="sldNum" sz="quarter" idx="12"/>
          </p:nvPr>
        </p:nvSpPr>
        <p:spPr/>
        <p:txBody>
          <a:bodyPr/>
          <a:lstStyle/>
          <a:p>
            <a:pPr>
              <a:defRPr/>
            </a:pPr>
            <a:fld id="{F3AEBDF9-3462-486B-9D73-A2C2AC7F8A53}" type="slidenum">
              <a:rPr lang="en-US" smtClean="0"/>
              <a:pPr>
                <a:defRPr/>
              </a:pPr>
              <a:t>90</a:t>
            </a:fld>
            <a:endParaRPr lang="en-US"/>
          </a:p>
        </p:txBody>
      </p:sp>
    </p:spTree>
    <p:extLst>
      <p:ext uri="{BB962C8B-B14F-4D97-AF65-F5344CB8AC3E}">
        <p14:creationId xmlns:p14="http://schemas.microsoft.com/office/powerpoint/2010/main" xmlns="" val="3660049970"/>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2268538" y="334963"/>
            <a:ext cx="4533900" cy="673100"/>
          </a:xfrm>
          <a:solidFill>
            <a:schemeClr val="bg1"/>
          </a:solidFill>
        </p:spPr>
        <p:txBody>
          <a:bodyPr anchor="ctr"/>
          <a:lstStyle/>
          <a:p>
            <a:pPr algn="ctr">
              <a:defRPr/>
            </a:pPr>
            <a:r>
              <a:rPr lang="en-GB" sz="3200" b="0" dirty="0" smtClean="0">
                <a:solidFill>
                  <a:schemeClr val="folHlink"/>
                </a:solidFill>
                <a:effectLst>
                  <a:outerShdw blurRad="38100" dist="38100" dir="2700000" algn="tl">
                    <a:srgbClr val="000000"/>
                  </a:outerShdw>
                </a:effectLst>
                <a:latin typeface="Times New Roman" pitchFamily="26" charset="0"/>
              </a:rPr>
              <a:t>MONITORING  VISITS</a:t>
            </a:r>
            <a:endParaRPr lang="en-GB" sz="3200" dirty="0" smtClean="0">
              <a:solidFill>
                <a:schemeClr val="folHlink"/>
              </a:solidFill>
            </a:endParaRPr>
          </a:p>
        </p:txBody>
      </p:sp>
      <p:sp>
        <p:nvSpPr>
          <p:cNvPr id="11266" name="Slide Number Placeholder 5"/>
          <p:cNvSpPr>
            <a:spLocks noGrp="1"/>
          </p:cNvSpPr>
          <p:nvPr>
            <p:ph type="sldNum" sz="quarter" idx="12"/>
          </p:nvPr>
        </p:nvSpPr>
        <p:spPr>
          <a:xfrm>
            <a:off x="7239000" y="6400800"/>
            <a:ext cx="1905000" cy="457200"/>
          </a:xfrm>
          <a:prstGeom prst="rect">
            <a:avLst/>
          </a:prstGeom>
          <a:noFill/>
        </p:spPr>
        <p:txBody>
          <a:bodyPr/>
          <a:lstStyle/>
          <a:p>
            <a:fld id="{FDBD9BE5-2613-4A79-91C8-99350B59ED29}" type="slidenum">
              <a:rPr lang="ar-SA">
                <a:latin typeface="Times New Roman" pitchFamily="18" charset="0"/>
                <a:cs typeface="Times New Roman" pitchFamily="18" charset="0"/>
              </a:rPr>
              <a:pPr/>
              <a:t>91</a:t>
            </a:fld>
            <a:endParaRPr lang="en-US">
              <a:latin typeface="Times New Roman" pitchFamily="18" charset="0"/>
              <a:cs typeface="Times New Roman" pitchFamily="18" charset="0"/>
            </a:endParaRPr>
          </a:p>
        </p:txBody>
      </p:sp>
      <p:sp>
        <p:nvSpPr>
          <p:cNvPr id="256003" name="Rectangle 3"/>
          <p:cNvSpPr>
            <a:spLocks noChangeArrowheads="1"/>
          </p:cNvSpPr>
          <p:nvPr/>
        </p:nvSpPr>
        <p:spPr bwMode="auto">
          <a:xfrm>
            <a:off x="762000" y="1371600"/>
            <a:ext cx="4267200" cy="425374"/>
          </a:xfrm>
          <a:prstGeom prst="rect">
            <a:avLst/>
          </a:prstGeom>
          <a:solidFill>
            <a:schemeClr val="bg1"/>
          </a:solidFill>
          <a:ln w="9525">
            <a:noFill/>
            <a:miter lim="800000"/>
            <a:headEnd/>
            <a:tailEnd/>
          </a:ln>
          <a:effectLst/>
        </p:spPr>
        <p:txBody>
          <a:bodyPr lIns="92075" tIns="46038" rIns="92075" bIns="46038">
            <a:spAutoFit/>
          </a:bodyPr>
          <a:lstStyle/>
          <a:p>
            <a:pPr defTabSz="762000">
              <a:lnSpc>
                <a:spcPct val="90000"/>
              </a:lnSpc>
              <a:spcBef>
                <a:spcPct val="50000"/>
              </a:spcBef>
              <a:defRPr/>
            </a:pPr>
            <a:r>
              <a:rPr kumimoji="1" lang="en-GB" sz="2400" i="1" dirty="0">
                <a:solidFill>
                  <a:schemeClr val="tx1"/>
                </a:solidFill>
                <a:latin typeface="Arial" charset="0"/>
              </a:rPr>
              <a:t>Pre - Trial Monitoring  visit</a:t>
            </a:r>
            <a:r>
              <a:rPr kumimoji="1" lang="en-GB" sz="2400" i="1" dirty="0">
                <a:solidFill>
                  <a:schemeClr val="bg1"/>
                </a:solidFill>
                <a:latin typeface="Arial" charset="0"/>
              </a:rPr>
              <a:t> </a:t>
            </a:r>
            <a:r>
              <a:rPr kumimoji="1" lang="en-GB" sz="2400" i="1" dirty="0">
                <a:solidFill>
                  <a:schemeClr val="tx1"/>
                </a:solidFill>
                <a:latin typeface="Arial" charset="0"/>
              </a:rPr>
              <a:t>:</a:t>
            </a:r>
            <a:endParaRPr kumimoji="1" lang="en-GB" sz="2400" i="1" dirty="0">
              <a:solidFill>
                <a:schemeClr val="bg1"/>
              </a:solidFill>
              <a:latin typeface="Arial" charset="0"/>
            </a:endParaRPr>
          </a:p>
        </p:txBody>
      </p:sp>
      <p:sp>
        <p:nvSpPr>
          <p:cNvPr id="11269" name="Rectangle 4"/>
          <p:cNvSpPr>
            <a:spLocks noChangeArrowheads="1"/>
          </p:cNvSpPr>
          <p:nvPr/>
        </p:nvSpPr>
        <p:spPr bwMode="auto">
          <a:xfrm>
            <a:off x="762000" y="1828800"/>
            <a:ext cx="7772400" cy="342274"/>
          </a:xfrm>
          <a:prstGeom prst="rect">
            <a:avLst/>
          </a:prstGeom>
          <a:noFill/>
          <a:ln w="25400">
            <a:solidFill>
              <a:schemeClr val="accent1"/>
            </a:solidFill>
            <a:miter lim="800000"/>
            <a:headEnd/>
            <a:tailEnd/>
          </a:ln>
        </p:spPr>
        <p:txBody>
          <a:bodyPr lIns="92075" tIns="46038" rIns="92075" bIns="46038">
            <a:spAutoFit/>
          </a:bodyPr>
          <a:lstStyle/>
          <a:p>
            <a:pPr algn="ctr" defTabSz="762000">
              <a:lnSpc>
                <a:spcPct val="90000"/>
              </a:lnSpc>
              <a:spcBef>
                <a:spcPct val="50000"/>
              </a:spcBef>
            </a:pPr>
            <a:r>
              <a:rPr kumimoji="1" lang="en-GB" sz="1800" i="1" dirty="0">
                <a:solidFill>
                  <a:schemeClr val="tx1"/>
                </a:solidFill>
                <a:latin typeface="Times New Roman" pitchFamily="18" charset="0"/>
              </a:rPr>
              <a:t>Ensure feasibility in the centre and interest of the investigator.</a:t>
            </a:r>
          </a:p>
        </p:txBody>
      </p:sp>
      <p:sp>
        <p:nvSpPr>
          <p:cNvPr id="256005" name="Rectangle 5"/>
          <p:cNvSpPr>
            <a:spLocks noChangeArrowheads="1"/>
          </p:cNvSpPr>
          <p:nvPr/>
        </p:nvSpPr>
        <p:spPr bwMode="auto">
          <a:xfrm>
            <a:off x="762000" y="2438400"/>
            <a:ext cx="4267200" cy="425374"/>
          </a:xfrm>
          <a:prstGeom prst="rect">
            <a:avLst/>
          </a:prstGeom>
          <a:solidFill>
            <a:schemeClr val="bg1"/>
          </a:solidFill>
          <a:ln w="9525">
            <a:noFill/>
            <a:miter lim="800000"/>
            <a:headEnd/>
            <a:tailEnd/>
          </a:ln>
          <a:effectLst/>
        </p:spPr>
        <p:txBody>
          <a:bodyPr lIns="92075" tIns="46038" rIns="92075" bIns="46038">
            <a:spAutoFit/>
          </a:bodyPr>
          <a:lstStyle/>
          <a:p>
            <a:pPr algn="l" defTabSz="762000">
              <a:lnSpc>
                <a:spcPct val="90000"/>
              </a:lnSpc>
              <a:spcBef>
                <a:spcPct val="50000"/>
              </a:spcBef>
              <a:defRPr/>
            </a:pPr>
            <a:r>
              <a:rPr kumimoji="1" lang="en-GB" sz="2400" i="1" dirty="0">
                <a:solidFill>
                  <a:schemeClr val="tx1"/>
                </a:solidFill>
                <a:latin typeface="Arial" charset="0"/>
              </a:rPr>
              <a:t>Trial Initiation  visit :</a:t>
            </a:r>
          </a:p>
        </p:txBody>
      </p:sp>
      <p:sp>
        <p:nvSpPr>
          <p:cNvPr id="256006" name="Rectangle 6"/>
          <p:cNvSpPr>
            <a:spLocks noChangeArrowheads="1"/>
          </p:cNvSpPr>
          <p:nvPr/>
        </p:nvSpPr>
        <p:spPr bwMode="auto">
          <a:xfrm>
            <a:off x="762000" y="3733800"/>
            <a:ext cx="4267200" cy="425374"/>
          </a:xfrm>
          <a:prstGeom prst="rect">
            <a:avLst/>
          </a:prstGeom>
          <a:solidFill>
            <a:schemeClr val="bg1"/>
          </a:solidFill>
          <a:ln w="9525">
            <a:noFill/>
            <a:miter lim="800000"/>
            <a:headEnd/>
            <a:tailEnd/>
          </a:ln>
          <a:effectLst/>
        </p:spPr>
        <p:txBody>
          <a:bodyPr lIns="92075" tIns="46038" rIns="92075" bIns="46038">
            <a:spAutoFit/>
          </a:bodyPr>
          <a:lstStyle/>
          <a:p>
            <a:pPr algn="l" defTabSz="762000">
              <a:lnSpc>
                <a:spcPct val="90000"/>
              </a:lnSpc>
              <a:spcBef>
                <a:spcPct val="50000"/>
              </a:spcBef>
              <a:defRPr/>
            </a:pPr>
            <a:r>
              <a:rPr kumimoji="1" lang="en-GB" sz="2400" i="1" dirty="0">
                <a:solidFill>
                  <a:schemeClr val="tx1"/>
                </a:solidFill>
                <a:latin typeface="Arial" charset="0"/>
              </a:rPr>
              <a:t>Monitoring  visit :</a:t>
            </a:r>
            <a:endParaRPr kumimoji="1" lang="en-GB" sz="2400" i="1" dirty="0">
              <a:solidFill>
                <a:schemeClr val="bg1"/>
              </a:solidFill>
              <a:latin typeface="Arial" charset="0"/>
            </a:endParaRPr>
          </a:p>
        </p:txBody>
      </p:sp>
      <p:sp>
        <p:nvSpPr>
          <p:cNvPr id="256007" name="Rectangle 7"/>
          <p:cNvSpPr>
            <a:spLocks noChangeArrowheads="1"/>
          </p:cNvSpPr>
          <p:nvPr/>
        </p:nvSpPr>
        <p:spPr bwMode="auto">
          <a:xfrm>
            <a:off x="762000" y="5029200"/>
            <a:ext cx="4267200" cy="425374"/>
          </a:xfrm>
          <a:prstGeom prst="rect">
            <a:avLst/>
          </a:prstGeom>
          <a:solidFill>
            <a:schemeClr val="bg1"/>
          </a:solidFill>
          <a:ln w="9525">
            <a:noFill/>
            <a:miter lim="800000"/>
            <a:headEnd/>
            <a:tailEnd/>
          </a:ln>
          <a:effectLst/>
        </p:spPr>
        <p:txBody>
          <a:bodyPr lIns="92075" tIns="46038" rIns="92075" bIns="46038">
            <a:spAutoFit/>
          </a:bodyPr>
          <a:lstStyle/>
          <a:p>
            <a:pPr algn="l" defTabSz="762000">
              <a:lnSpc>
                <a:spcPct val="90000"/>
              </a:lnSpc>
              <a:spcBef>
                <a:spcPct val="50000"/>
              </a:spcBef>
              <a:defRPr/>
            </a:pPr>
            <a:r>
              <a:rPr kumimoji="1" lang="en-GB" sz="2400" i="1" dirty="0">
                <a:solidFill>
                  <a:schemeClr val="tx1"/>
                </a:solidFill>
                <a:latin typeface="Arial" charset="0"/>
              </a:rPr>
              <a:t>Close-out  visit :</a:t>
            </a:r>
          </a:p>
        </p:txBody>
      </p:sp>
      <p:sp>
        <p:nvSpPr>
          <p:cNvPr id="11273" name="Rectangle 8"/>
          <p:cNvSpPr>
            <a:spLocks noChangeArrowheads="1"/>
          </p:cNvSpPr>
          <p:nvPr/>
        </p:nvSpPr>
        <p:spPr bwMode="auto">
          <a:xfrm>
            <a:off x="763588" y="2865438"/>
            <a:ext cx="7758112" cy="612775"/>
          </a:xfrm>
          <a:prstGeom prst="rect">
            <a:avLst/>
          </a:prstGeom>
          <a:noFill/>
          <a:ln w="25400">
            <a:solidFill>
              <a:schemeClr val="accent1"/>
            </a:solidFill>
            <a:miter lim="800000"/>
            <a:headEnd/>
            <a:tailEnd/>
          </a:ln>
        </p:spPr>
        <p:txBody>
          <a:bodyPr lIns="92075" tIns="46038" rIns="92075" bIns="46038">
            <a:spAutoFit/>
          </a:bodyPr>
          <a:lstStyle/>
          <a:p>
            <a:pPr algn="ctr" defTabSz="762000">
              <a:lnSpc>
                <a:spcPct val="90000"/>
              </a:lnSpc>
            </a:pPr>
            <a:r>
              <a:rPr kumimoji="1" lang="en-GB" sz="1800" i="1" dirty="0">
                <a:solidFill>
                  <a:schemeClr val="tx1"/>
                </a:solidFill>
                <a:latin typeface="Times New Roman" pitchFamily="18" charset="0"/>
              </a:rPr>
              <a:t>Deliver study material, documents, products and make sure </a:t>
            </a:r>
          </a:p>
          <a:p>
            <a:pPr algn="ctr" defTabSz="762000">
              <a:lnSpc>
                <a:spcPct val="90000"/>
              </a:lnSpc>
            </a:pPr>
            <a:r>
              <a:rPr kumimoji="1" lang="en-GB" sz="1800" i="1" dirty="0">
                <a:solidFill>
                  <a:schemeClr val="tx1"/>
                </a:solidFill>
                <a:latin typeface="Times New Roman" pitchFamily="18" charset="0"/>
              </a:rPr>
              <a:t>the investigational team understands the protocol and GCP requirements.</a:t>
            </a:r>
          </a:p>
        </p:txBody>
      </p:sp>
      <p:sp>
        <p:nvSpPr>
          <p:cNvPr id="11274" name="Rectangle 9"/>
          <p:cNvSpPr>
            <a:spLocks noChangeArrowheads="1"/>
          </p:cNvSpPr>
          <p:nvPr/>
        </p:nvSpPr>
        <p:spPr bwMode="auto">
          <a:xfrm>
            <a:off x="763588" y="4160838"/>
            <a:ext cx="7758112" cy="612775"/>
          </a:xfrm>
          <a:prstGeom prst="rect">
            <a:avLst/>
          </a:prstGeom>
          <a:noFill/>
          <a:ln w="25400">
            <a:solidFill>
              <a:schemeClr val="accent1"/>
            </a:solidFill>
            <a:miter lim="800000"/>
            <a:headEnd/>
            <a:tailEnd/>
          </a:ln>
        </p:spPr>
        <p:txBody>
          <a:bodyPr lIns="92075" tIns="46038" rIns="92075" bIns="46038">
            <a:spAutoFit/>
          </a:bodyPr>
          <a:lstStyle/>
          <a:p>
            <a:pPr algn="ctr" defTabSz="762000">
              <a:lnSpc>
                <a:spcPct val="90000"/>
              </a:lnSpc>
            </a:pPr>
            <a:r>
              <a:rPr kumimoji="1" lang="en-GB" sz="1800" i="1" dirty="0">
                <a:solidFill>
                  <a:schemeClr val="tx1"/>
                </a:solidFill>
                <a:latin typeface="Times New Roman" pitchFamily="18" charset="0"/>
              </a:rPr>
              <a:t>Make sure the study is conducted according to the protocol </a:t>
            </a:r>
          </a:p>
          <a:p>
            <a:pPr algn="ctr" defTabSz="762000">
              <a:lnSpc>
                <a:spcPct val="90000"/>
              </a:lnSpc>
            </a:pPr>
            <a:r>
              <a:rPr kumimoji="1" lang="en-GB" sz="1800" i="1" dirty="0">
                <a:solidFill>
                  <a:schemeClr val="tx1"/>
                </a:solidFill>
                <a:latin typeface="Times New Roman" pitchFamily="18" charset="0"/>
              </a:rPr>
              <a:t>and GCP and help the investigational team in solving problems.</a:t>
            </a:r>
          </a:p>
        </p:txBody>
      </p:sp>
      <p:sp>
        <p:nvSpPr>
          <p:cNvPr id="11275" name="Rectangle 10"/>
          <p:cNvSpPr>
            <a:spLocks noChangeArrowheads="1"/>
          </p:cNvSpPr>
          <p:nvPr/>
        </p:nvSpPr>
        <p:spPr bwMode="auto">
          <a:xfrm>
            <a:off x="763588" y="5456238"/>
            <a:ext cx="7758112" cy="612775"/>
          </a:xfrm>
          <a:prstGeom prst="rect">
            <a:avLst/>
          </a:prstGeom>
          <a:noFill/>
          <a:ln w="25400">
            <a:solidFill>
              <a:schemeClr val="accent1"/>
            </a:solidFill>
            <a:miter lim="800000"/>
            <a:headEnd/>
            <a:tailEnd/>
          </a:ln>
        </p:spPr>
        <p:txBody>
          <a:bodyPr lIns="92075" tIns="46038" rIns="92075" bIns="46038">
            <a:spAutoFit/>
          </a:bodyPr>
          <a:lstStyle/>
          <a:p>
            <a:pPr algn="ctr" defTabSz="762000">
              <a:lnSpc>
                <a:spcPct val="90000"/>
              </a:lnSpc>
            </a:pPr>
            <a:r>
              <a:rPr kumimoji="1" lang="en-GB" sz="1800" i="1" dirty="0">
                <a:solidFill>
                  <a:schemeClr val="tx1"/>
                </a:solidFill>
                <a:latin typeface="Times New Roman" pitchFamily="18" charset="0"/>
              </a:rPr>
              <a:t>Make sure the investigator file is archived properly and collect back all unused material, documents or products.</a:t>
            </a:r>
          </a:p>
        </p:txBody>
      </p:sp>
    </p:spTree>
    <p:extLst>
      <p:ext uri="{BB962C8B-B14F-4D97-AF65-F5344CB8AC3E}">
        <p14:creationId xmlns:p14="http://schemas.microsoft.com/office/powerpoint/2010/main" xmlns="" val="3062543971"/>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581400" y="223996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GB"/>
          </a:p>
        </p:txBody>
      </p:sp>
      <p:sp>
        <p:nvSpPr>
          <p:cNvPr id="12291" name="Rectangle 3"/>
          <p:cNvSpPr>
            <a:spLocks noChangeArrowheads="1"/>
          </p:cNvSpPr>
          <p:nvPr/>
        </p:nvSpPr>
        <p:spPr bwMode="auto">
          <a:xfrm>
            <a:off x="3829050" y="32575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GB"/>
          </a:p>
        </p:txBody>
      </p:sp>
      <p:sp>
        <p:nvSpPr>
          <p:cNvPr id="8196" name="Rectangle 4"/>
          <p:cNvSpPr>
            <a:spLocks noChangeArrowheads="1"/>
          </p:cNvSpPr>
          <p:nvPr/>
        </p:nvSpPr>
        <p:spPr bwMode="auto">
          <a:xfrm>
            <a:off x="1285875" y="209550"/>
            <a:ext cx="6643688" cy="1219200"/>
          </a:xfrm>
          <a:prstGeom prst="rect">
            <a:avLst/>
          </a:prstGeom>
          <a:noFill/>
          <a:ln w="9525">
            <a:noFill/>
            <a:miter lim="800000"/>
            <a:headEnd/>
            <a:tailEnd/>
          </a:ln>
        </p:spPr>
        <p:txBody>
          <a:bodyPr wrap="none" anchor="ctr"/>
          <a:lstStyle/>
          <a:p>
            <a:pPr algn="ctr" eaLnBrk="0" hangingPunct="0">
              <a:defRPr/>
            </a:pPr>
            <a:r>
              <a:rPr lang="en-US" sz="4400" dirty="0" smtClean="0">
                <a:solidFill>
                  <a:schemeClr val="tx2"/>
                </a:solidFill>
                <a:latin typeface="+mj-lt"/>
                <a:ea typeface="+mj-ea"/>
                <a:cs typeface="+mj-cs"/>
              </a:rPr>
              <a:t>DSMB in RCT</a:t>
            </a:r>
            <a:endParaRPr lang="en-US" sz="4400" dirty="0">
              <a:solidFill>
                <a:schemeClr val="tx2"/>
              </a:solidFill>
              <a:latin typeface="+mj-lt"/>
              <a:ea typeface="+mj-ea"/>
              <a:cs typeface="+mj-cs"/>
            </a:endParaRPr>
          </a:p>
        </p:txBody>
      </p:sp>
      <p:sp>
        <p:nvSpPr>
          <p:cNvPr id="13317" name="Content Placeholder 6"/>
          <p:cNvSpPr>
            <a:spLocks noGrp="1"/>
          </p:cNvSpPr>
          <p:nvPr>
            <p:ph idx="1"/>
          </p:nvPr>
        </p:nvSpPr>
        <p:spPr>
          <a:xfrm>
            <a:off x="685800" y="1524000"/>
            <a:ext cx="7772400" cy="5286375"/>
          </a:xfrm>
        </p:spPr>
        <p:txBody>
          <a:bodyPr>
            <a:normAutofit/>
          </a:bodyPr>
          <a:lstStyle/>
          <a:p>
            <a:pPr algn="just" rtl="0">
              <a:defRPr/>
            </a:pPr>
            <a:r>
              <a:rPr lang="en-GB" sz="2800" dirty="0" smtClean="0"/>
              <a:t>Its an independent committee, the members of which are </a:t>
            </a:r>
            <a:r>
              <a:rPr lang="en-GB" sz="2800" dirty="0" smtClean="0">
                <a:solidFill>
                  <a:srgbClr val="FF0000"/>
                </a:solidFill>
                <a:effectLst>
                  <a:outerShdw blurRad="38100" dist="38100" dir="2700000" algn="tl">
                    <a:srgbClr val="000000">
                      <a:alpha val="43137"/>
                    </a:srgbClr>
                  </a:outerShdw>
                </a:effectLst>
              </a:rPr>
              <a:t>appointed by the sponsor </a:t>
            </a:r>
            <a:r>
              <a:rPr lang="en-GB" sz="2800" dirty="0" smtClean="0"/>
              <a:t>and its primary task is to monitor and review the accumulating data mainly with regard to safety issues (and to the efficacy if it is appropriate) on a regular basis and provide written recommendations to the sponsor/IRB after evaluating those data</a:t>
            </a:r>
          </a:p>
          <a:p>
            <a:pPr algn="just" rtl="0">
              <a:defRPr/>
            </a:pPr>
            <a:r>
              <a:rPr lang="en-GB" sz="2000" dirty="0" smtClean="0"/>
              <a:t>Synonyms:</a:t>
            </a:r>
          </a:p>
          <a:p>
            <a:pPr lvl="1" algn="just" rtl="0">
              <a:defRPr/>
            </a:pPr>
            <a:r>
              <a:rPr lang="en-GB" sz="2000" dirty="0" smtClean="0"/>
              <a:t>Data and Safety Management Board (DSMB)</a:t>
            </a:r>
          </a:p>
          <a:p>
            <a:pPr lvl="1" algn="just" rtl="0">
              <a:defRPr/>
            </a:pPr>
            <a:r>
              <a:rPr lang="en-GB" sz="2000" dirty="0" smtClean="0"/>
              <a:t>Data and Safety Management Committee (DSMC) </a:t>
            </a:r>
          </a:p>
          <a:p>
            <a:pPr algn="just">
              <a:defRPr/>
            </a:pPr>
            <a:endParaRPr lang="en-GB" dirty="0" smtClean="0"/>
          </a:p>
        </p:txBody>
      </p:sp>
    </p:spTree>
    <p:extLst>
      <p:ext uri="{BB962C8B-B14F-4D97-AF65-F5344CB8AC3E}">
        <p14:creationId xmlns:p14="http://schemas.microsoft.com/office/powerpoint/2010/main" xmlns="" val="10659455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685800" y="285750"/>
            <a:ext cx="7772400" cy="1143000"/>
          </a:xfrm>
        </p:spPr>
        <p:txBody>
          <a:bodyPr/>
          <a:lstStyle/>
          <a:p>
            <a:pPr>
              <a:defRPr/>
            </a:pPr>
            <a:r>
              <a:rPr lang="en-US" kern="1200" dirty="0" smtClean="0"/>
              <a:t>DSMB</a:t>
            </a:r>
          </a:p>
        </p:txBody>
      </p:sp>
      <p:sp>
        <p:nvSpPr>
          <p:cNvPr id="14339" name="Content Placeholder 5"/>
          <p:cNvSpPr>
            <a:spLocks noGrp="1"/>
          </p:cNvSpPr>
          <p:nvPr>
            <p:ph idx="1"/>
          </p:nvPr>
        </p:nvSpPr>
        <p:spPr>
          <a:xfrm>
            <a:off x="685800" y="2043113"/>
            <a:ext cx="7772400" cy="3976687"/>
          </a:xfrm>
        </p:spPr>
        <p:txBody>
          <a:bodyPr/>
          <a:lstStyle/>
          <a:p>
            <a:pPr marL="0" indent="0" eaLnBrk="1" hangingPunct="1"/>
            <a:r>
              <a:rPr lang="en-US" smtClean="0"/>
              <a:t>Safety (main)</a:t>
            </a:r>
          </a:p>
          <a:p>
            <a:pPr marL="1714500" lvl="4" indent="0" eaLnBrk="1" hangingPunct="1"/>
            <a:endParaRPr lang="en-US" smtClean="0"/>
          </a:p>
          <a:p>
            <a:pPr marL="0" indent="0" eaLnBrk="1" hangingPunct="1"/>
            <a:r>
              <a:rPr lang="en-US" smtClean="0"/>
              <a:t>Efficacy (when relevant)</a:t>
            </a:r>
          </a:p>
          <a:p>
            <a:pPr marL="1714500" lvl="4" indent="0" eaLnBrk="1" hangingPunct="1"/>
            <a:endParaRPr lang="en-US" smtClean="0"/>
          </a:p>
          <a:p>
            <a:pPr marL="0" indent="0" eaLnBrk="1" hangingPunct="1"/>
            <a:r>
              <a:rPr lang="en-US" smtClean="0"/>
              <a:t>Study and scientific integrity</a:t>
            </a:r>
          </a:p>
        </p:txBody>
      </p:sp>
    </p:spTree>
    <p:extLst>
      <p:ext uri="{BB962C8B-B14F-4D97-AF65-F5344CB8AC3E}">
        <p14:creationId xmlns:p14="http://schemas.microsoft.com/office/powerpoint/2010/main" xmlns="" val="319219018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371600" y="762000"/>
            <a:ext cx="6781800" cy="2133600"/>
          </a:xfrm>
        </p:spPr>
        <p:txBody>
          <a:bodyPr/>
          <a:lstStyle/>
          <a:p>
            <a:pPr rtl="1" eaLnBrk="1" hangingPunct="1"/>
            <a:r>
              <a:rPr lang="fa-IR" altLang="en-US" dirty="0" smtClean="0"/>
              <a:t>کميته هاي اخلاق در پژوهش</a:t>
            </a:r>
            <a:r>
              <a:rPr lang="en-US" altLang="en-US" dirty="0" smtClean="0"/>
              <a:t> </a:t>
            </a:r>
            <a:r>
              <a:rPr lang="fa-IR" altLang="en-US" dirty="0" smtClean="0"/>
              <a:t> در ایران</a:t>
            </a:r>
            <a:endParaRPr lang="en-US" alt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2775" y="228600"/>
            <a:ext cx="8153400" cy="990600"/>
          </a:xfrm>
        </p:spPr>
        <p:txBody>
          <a:bodyPr/>
          <a:lstStyle/>
          <a:p>
            <a:pPr algn="r" eaLnBrk="1" hangingPunct="1"/>
            <a:r>
              <a:rPr lang="fa-IR" altLang="en-US" sz="2200" smtClean="0"/>
              <a:t>سابقه توجه به اخلاق در پژوهش در کشور</a:t>
            </a:r>
            <a:endParaRPr lang="en-US" altLang="en-US" sz="2200" smtClean="0"/>
          </a:p>
        </p:txBody>
      </p:sp>
      <p:sp>
        <p:nvSpPr>
          <p:cNvPr id="21507" name="Footer Placeholder 5"/>
          <p:cNvSpPr>
            <a:spLocks noGrp="1"/>
          </p:cNvSpPr>
          <p:nvPr>
            <p:ph type="ftr" sz="quarter" idx="4294967295"/>
          </p:nvPr>
        </p:nvSpPr>
        <p:spPr>
          <a:xfrm>
            <a:off x="0" y="6492875"/>
            <a:ext cx="5421313" cy="365125"/>
          </a:xfrm>
        </p:spPr>
        <p:txBody>
          <a:bodyPr/>
          <a:lstStyle/>
          <a:p>
            <a:pPr>
              <a:defRPr/>
            </a:pPr>
            <a:r>
              <a:rPr lang="en-US" altLang="en-US" smtClean="0"/>
              <a:t>Clinical Trial Center</a:t>
            </a:r>
          </a:p>
        </p:txBody>
      </p:sp>
      <p:sp>
        <p:nvSpPr>
          <p:cNvPr id="47108" name="Rectangle 3"/>
          <p:cNvSpPr>
            <a:spLocks noGrp="1" noChangeArrowheads="1"/>
          </p:cNvSpPr>
          <p:nvPr>
            <p:ph sz="quarter" idx="1"/>
          </p:nvPr>
        </p:nvSpPr>
        <p:spPr>
          <a:xfrm>
            <a:off x="152400" y="1676400"/>
            <a:ext cx="8534400" cy="4525963"/>
          </a:xfrm>
        </p:spPr>
        <p:txBody>
          <a:bodyPr>
            <a:normAutofit/>
          </a:bodyPr>
          <a:lstStyle/>
          <a:p>
            <a:pPr eaLnBrk="1" hangingPunct="1"/>
            <a:r>
              <a:rPr lang="fa-IR" altLang="en-US" smtClean="0"/>
              <a:t> تشكيل كميته ملي اخلاق در تحقيقات پزشكي (1377) </a:t>
            </a:r>
          </a:p>
          <a:p>
            <a:pPr eaLnBrk="1" hangingPunct="1"/>
            <a:r>
              <a:rPr lang="fa-IR" altLang="en-US" smtClean="0"/>
              <a:t> تشكيل كميته‌هاي منطقه‌اي اخلاق در تحقيقات در دانشگاههاي علوم پزشكي و مراكز تحقيقاتي (1378) </a:t>
            </a:r>
          </a:p>
          <a:p>
            <a:pPr eaLnBrk="1" hangingPunct="1"/>
            <a:r>
              <a:rPr lang="fa-IR" altLang="en-US" smtClean="0"/>
              <a:t> تدوين اصول‌26گانه اخلاق در‌پژوهش كشور (1379)</a:t>
            </a:r>
            <a:endParaRPr lang="en-US" altLang="en-US" smtClean="0"/>
          </a:p>
          <a:p>
            <a:pPr eaLnBrk="1" hangingPunct="1"/>
            <a:r>
              <a:rPr lang="fa-IR" altLang="en-US" smtClean="0"/>
              <a:t>تدوين کدهاي اختصاصي(1384) </a:t>
            </a:r>
            <a:r>
              <a:rPr lang="fa-IR" altLang="en-US" smtClean="0">
                <a:solidFill>
                  <a:srgbClr val="FF0000"/>
                </a:solidFill>
              </a:rPr>
              <a:t>(راهنمای اخلاق در کارآزمایی بالینی)</a:t>
            </a:r>
          </a:p>
          <a:p>
            <a:pPr eaLnBrk="1" hangingPunct="1"/>
            <a:r>
              <a:rPr lang="fa-IR" altLang="en-US" smtClean="0"/>
              <a:t>تدوین راهنمای اخلاق در انتشارات (1388)</a:t>
            </a:r>
          </a:p>
          <a:p>
            <a:pPr eaLnBrk="1" hangingPunct="1"/>
            <a:r>
              <a:rPr lang="fa-IR" altLang="en-US" smtClean="0"/>
              <a:t>تدوین راهنمای اخلاق در پژوهش بر </a:t>
            </a:r>
            <a:r>
              <a:rPr lang="en-US" altLang="en-US" smtClean="0"/>
              <a:t>HIV</a:t>
            </a:r>
            <a:r>
              <a:rPr lang="fa-IR" altLang="en-US" smtClean="0"/>
              <a:t> (1389)</a:t>
            </a:r>
            <a:endParaRPr lang="en-US" altLang="en-US" smtClean="0"/>
          </a:p>
          <a:p>
            <a:pPr eaLnBrk="1" hangingPunct="1"/>
            <a:r>
              <a:rPr lang="fa-IR" altLang="en-US" smtClean="0"/>
              <a:t>بازنگری تمام کدهای اخلاقی (1392)</a:t>
            </a:r>
            <a:endParaRPr lang="en-US" altLang="en-US" smtClean="0"/>
          </a:p>
        </p:txBody>
      </p:sp>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r" eaLnBrk="1" hangingPunct="1"/>
            <a:r>
              <a:rPr lang="fa-IR" sz="2200" smtClean="0"/>
              <a:t>هدف از تشکیل کمیته های اخلاق</a:t>
            </a:r>
            <a:endParaRPr lang="en-US" sz="2200" smtClean="0"/>
          </a:p>
        </p:txBody>
      </p:sp>
      <p:sp>
        <p:nvSpPr>
          <p:cNvPr id="41987" name="Content Placeholder 2"/>
          <p:cNvSpPr>
            <a:spLocks noGrp="1"/>
          </p:cNvSpPr>
          <p:nvPr>
            <p:ph idx="1"/>
          </p:nvPr>
        </p:nvSpPr>
        <p:spPr/>
        <p:txBody>
          <a:bodyPr/>
          <a:lstStyle/>
          <a:p>
            <a:pPr>
              <a:defRPr/>
            </a:pPr>
            <a:r>
              <a:rPr lang="fa-IR" dirty="0" smtClean="0"/>
              <a:t>ارزیابی مستقل :</a:t>
            </a:r>
          </a:p>
          <a:p>
            <a:pPr lvl="1">
              <a:defRPr/>
            </a:pPr>
            <a:endParaRPr lang="fa-IR" dirty="0" smtClean="0"/>
          </a:p>
          <a:p>
            <a:pPr lvl="1">
              <a:defRPr/>
            </a:pPr>
            <a:r>
              <a:rPr lang="fa-IR" dirty="0" smtClean="0"/>
              <a:t>سود و زیان انجام مطالعه برای شرکت کنندگان و </a:t>
            </a:r>
          </a:p>
          <a:p>
            <a:pPr lvl="1">
              <a:defRPr/>
            </a:pPr>
            <a:r>
              <a:rPr lang="fa-IR" dirty="0" smtClean="0"/>
              <a:t>حفاظت از حقوق و آسایش ایشان</a:t>
            </a:r>
          </a:p>
          <a:p>
            <a:pPr>
              <a:defRPr/>
            </a:pPr>
            <a:endParaRPr lang="en-US" dirty="0" smtClean="0"/>
          </a:p>
          <a:p>
            <a:pPr marL="0" indent="0" algn="l" rtl="0">
              <a:buFont typeface="Wingdings" pitchFamily="2" charset="2"/>
              <a:buNone/>
              <a:defRPr/>
            </a:pPr>
            <a:r>
              <a:rPr lang="en-US" dirty="0" smtClean="0"/>
              <a:t> </a:t>
            </a:r>
          </a:p>
        </p:txBody>
      </p:sp>
      <p:sp>
        <p:nvSpPr>
          <p:cNvPr id="48132" name="Slide Number Placeholder 3"/>
          <p:cNvSpPr>
            <a:spLocks noGrp="1"/>
          </p:cNvSpPr>
          <p:nvPr>
            <p:ph type="sldNum" sz="quarter" idx="10"/>
          </p:nvPr>
        </p:nvSpPr>
        <p:spPr>
          <a:noFill/>
        </p:spPr>
        <p:txBody>
          <a:bodyPr/>
          <a:lstStyle/>
          <a:p>
            <a:fld id="{542E1057-CCF1-4DD3-B054-77B2A3D419E7}" type="slidenum">
              <a:rPr lang="en-US" altLang="en-US" smtClean="0">
                <a:cs typeface="Arial" pitchFamily="34" charset="0"/>
              </a:rPr>
              <a:pPr/>
              <a:t>96</a:t>
            </a:fld>
            <a:endParaRPr lang="en-US" altLang="en-US" smtClean="0">
              <a:cs typeface="Arial"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81000"/>
            <a:ext cx="7924800" cy="1295400"/>
          </a:xfrm>
        </p:spPr>
        <p:txBody>
          <a:bodyPr/>
          <a:lstStyle/>
          <a:p>
            <a:pPr algn="r"/>
            <a:r>
              <a:rPr lang="fa-IR" altLang="en-US" sz="2200" smtClean="0"/>
              <a:t>سطوح کمیته‌های اخلاق در پژوهش‌های زیست‌ پزشکی در ایران</a:t>
            </a:r>
            <a:r>
              <a:rPr lang="en-US" altLang="en-US" sz="3200" smtClean="0"/>
              <a:t/>
            </a:r>
            <a:br>
              <a:rPr lang="en-US" altLang="en-US" sz="3200" smtClean="0"/>
            </a:br>
            <a:endParaRPr lang="en-US" altLang="en-US" sz="3200" smtClean="0">
              <a:cs typeface="B Nazanin" pitchFamily="2" charset="-78"/>
            </a:endParaRPr>
          </a:p>
        </p:txBody>
      </p:sp>
      <p:grpSp>
        <p:nvGrpSpPr>
          <p:cNvPr id="2" name="Group 4"/>
          <p:cNvGrpSpPr>
            <a:grpSpLocks/>
          </p:cNvGrpSpPr>
          <p:nvPr/>
        </p:nvGrpSpPr>
        <p:grpSpPr bwMode="auto">
          <a:xfrm>
            <a:off x="419100" y="2667000"/>
            <a:ext cx="8267700" cy="4114800"/>
            <a:chOff x="980" y="10099"/>
            <a:chExt cx="10361" cy="4315"/>
          </a:xfrm>
        </p:grpSpPr>
        <p:grpSp>
          <p:nvGrpSpPr>
            <p:cNvPr id="3" name="Group 8"/>
            <p:cNvGrpSpPr>
              <a:grpSpLocks/>
            </p:cNvGrpSpPr>
            <p:nvPr/>
          </p:nvGrpSpPr>
          <p:grpSpPr bwMode="auto">
            <a:xfrm>
              <a:off x="1971" y="10100"/>
              <a:ext cx="9370" cy="3886"/>
              <a:chOff x="1071" y="10195"/>
              <a:chExt cx="9816" cy="4022"/>
            </a:xfrm>
          </p:grpSpPr>
          <p:sp>
            <p:nvSpPr>
              <p:cNvPr id="49160" name="Rectangle 23"/>
              <p:cNvSpPr>
                <a:spLocks noChangeArrowheads="1"/>
              </p:cNvSpPr>
              <p:nvPr/>
            </p:nvSpPr>
            <p:spPr bwMode="auto">
              <a:xfrm>
                <a:off x="4158" y="10195"/>
                <a:ext cx="3901" cy="702"/>
              </a:xfrm>
              <a:prstGeom prst="rect">
                <a:avLst/>
              </a:prstGeom>
              <a:solidFill>
                <a:srgbClr val="FFFFFF"/>
              </a:solidFill>
              <a:ln w="9525">
                <a:solidFill>
                  <a:srgbClr val="000000"/>
                </a:solidFill>
                <a:miter lim="800000"/>
                <a:headEnd/>
                <a:tailEnd/>
              </a:ln>
            </p:spPr>
            <p:txBody>
              <a:bodyPr/>
              <a:lstStyle/>
              <a:p>
                <a:pPr algn="ctr" rtl="1"/>
                <a:r>
                  <a:rPr lang="fa-IR" altLang="en-US" sz="1600" b="0">
                    <a:latin typeface="Times" pitchFamily="18" charset="0"/>
                    <a:cs typeface="B Nazanin" pitchFamily="2" charset="-78"/>
                  </a:rPr>
                  <a:t>کمیته‌ی ملی اخلاق در پژوهش‌‌های علوم پزشکی</a:t>
                </a:r>
                <a:endParaRPr lang="fa-IR" altLang="en-US" sz="1600" b="0">
                  <a:cs typeface="B Nazanin" pitchFamily="2" charset="-78"/>
                </a:endParaRPr>
              </a:p>
            </p:txBody>
          </p:sp>
          <p:sp>
            <p:nvSpPr>
              <p:cNvPr id="49161" name="Rectangle 22"/>
              <p:cNvSpPr>
                <a:spLocks noChangeArrowheads="1"/>
              </p:cNvSpPr>
              <p:nvPr/>
            </p:nvSpPr>
            <p:spPr bwMode="auto">
              <a:xfrm>
                <a:off x="4367" y="11435"/>
                <a:ext cx="3492" cy="935"/>
              </a:xfrm>
              <a:prstGeom prst="rect">
                <a:avLst/>
              </a:prstGeom>
              <a:solidFill>
                <a:srgbClr val="FFFFFF"/>
              </a:solidFill>
              <a:ln w="9525">
                <a:solidFill>
                  <a:srgbClr val="000000"/>
                </a:solidFill>
                <a:miter lim="800000"/>
                <a:headEnd/>
                <a:tailEnd/>
              </a:ln>
            </p:spPr>
            <p:txBody>
              <a:bodyPr/>
              <a:lstStyle/>
              <a:p>
                <a:pPr algn="ctr" rtl="1"/>
                <a:r>
                  <a:rPr lang="fa-IR" altLang="en-US" sz="1600" b="0">
                    <a:latin typeface="Times" pitchFamily="18" charset="0"/>
                    <a:cs typeface="B Nazanin" pitchFamily="2" charset="-78"/>
                  </a:rPr>
                  <a:t>کمیته‌ی دانشگاهی اخلاق </a:t>
                </a:r>
                <a:endParaRPr lang="en-US" altLang="en-US" sz="1600" b="0">
                  <a:cs typeface="B Nazanin" pitchFamily="2" charset="-78"/>
                </a:endParaRPr>
              </a:p>
              <a:p>
                <a:pPr algn="ctr" rtl="1"/>
                <a:r>
                  <a:rPr lang="fa-IR" altLang="en-US" sz="1600" b="0">
                    <a:latin typeface="Times" pitchFamily="18" charset="0"/>
                    <a:cs typeface="B Nazanin" pitchFamily="2" charset="-78"/>
                  </a:rPr>
                  <a:t>در پژوهش‌ دانشگاه علوم پزشکی </a:t>
                </a:r>
                <a:endParaRPr lang="fa-IR" altLang="en-US" sz="1600" b="0">
                  <a:cs typeface="B Nazanin" pitchFamily="2" charset="-78"/>
                </a:endParaRPr>
              </a:p>
            </p:txBody>
          </p:sp>
          <p:sp>
            <p:nvSpPr>
              <p:cNvPr id="49162" name="Rectangle 21"/>
              <p:cNvSpPr>
                <a:spLocks noChangeArrowheads="1"/>
              </p:cNvSpPr>
              <p:nvPr/>
            </p:nvSpPr>
            <p:spPr bwMode="auto">
              <a:xfrm>
                <a:off x="8619" y="13218"/>
                <a:ext cx="2268" cy="935"/>
              </a:xfrm>
              <a:prstGeom prst="rect">
                <a:avLst/>
              </a:prstGeom>
              <a:solidFill>
                <a:srgbClr val="FFFFFF"/>
              </a:solidFill>
              <a:ln w="9525">
                <a:solidFill>
                  <a:srgbClr val="000000"/>
                </a:solidFill>
                <a:miter lim="800000"/>
                <a:headEnd/>
                <a:tailEnd/>
              </a:ln>
            </p:spPr>
            <p:txBody>
              <a:bodyPr/>
              <a:lstStyle/>
              <a:p>
                <a:pPr algn="ctr" rtl="1"/>
                <a:r>
                  <a:rPr lang="fa-IR" altLang="en-US" sz="1600" b="0">
                    <a:latin typeface="Times" pitchFamily="18" charset="0"/>
                    <a:cs typeface="B Nazanin" pitchFamily="2" charset="-78"/>
                  </a:rPr>
                  <a:t>کمیته سازمانی اخلاق در پژوهش‌ دانشکده</a:t>
                </a:r>
                <a:endParaRPr lang="fa-IR" altLang="en-US" sz="1600" b="0">
                  <a:cs typeface="B Nazanin" pitchFamily="2" charset="-78"/>
                </a:endParaRPr>
              </a:p>
            </p:txBody>
          </p:sp>
          <p:sp>
            <p:nvSpPr>
              <p:cNvPr id="49163" name="Rectangle 20"/>
              <p:cNvSpPr>
                <a:spLocks noChangeArrowheads="1"/>
              </p:cNvSpPr>
              <p:nvPr/>
            </p:nvSpPr>
            <p:spPr bwMode="auto">
              <a:xfrm>
                <a:off x="6168" y="13240"/>
                <a:ext cx="2268" cy="935"/>
              </a:xfrm>
              <a:prstGeom prst="rect">
                <a:avLst/>
              </a:prstGeom>
              <a:solidFill>
                <a:srgbClr val="FFFFFF"/>
              </a:solidFill>
              <a:ln w="9525">
                <a:solidFill>
                  <a:srgbClr val="000000"/>
                </a:solidFill>
                <a:miter lim="800000"/>
                <a:headEnd/>
                <a:tailEnd/>
              </a:ln>
            </p:spPr>
            <p:txBody>
              <a:bodyPr/>
              <a:lstStyle/>
              <a:p>
                <a:pPr algn="ctr" rtl="1"/>
                <a:r>
                  <a:rPr lang="fa-IR" altLang="en-US" sz="1600" b="0">
                    <a:latin typeface="Times" pitchFamily="18" charset="0"/>
                    <a:cs typeface="B Nazanin" pitchFamily="2" charset="-78"/>
                  </a:rPr>
                  <a:t>کمیته سازمانی اخلاق در پژوهش‌ بیمارستان</a:t>
                </a:r>
                <a:endParaRPr lang="fa-IR" altLang="en-US" sz="1600" b="0">
                  <a:cs typeface="B Nazanin" pitchFamily="2" charset="-78"/>
                </a:endParaRPr>
              </a:p>
            </p:txBody>
          </p:sp>
          <p:sp>
            <p:nvSpPr>
              <p:cNvPr id="49164" name="Rectangle 19"/>
              <p:cNvSpPr>
                <a:spLocks noChangeArrowheads="1"/>
              </p:cNvSpPr>
              <p:nvPr/>
            </p:nvSpPr>
            <p:spPr bwMode="auto">
              <a:xfrm>
                <a:off x="3684" y="13282"/>
                <a:ext cx="2268" cy="935"/>
              </a:xfrm>
              <a:prstGeom prst="rect">
                <a:avLst/>
              </a:prstGeom>
              <a:solidFill>
                <a:srgbClr val="FFFFFF"/>
              </a:solidFill>
              <a:ln w="9525">
                <a:solidFill>
                  <a:srgbClr val="000000"/>
                </a:solidFill>
                <a:miter lim="800000"/>
                <a:headEnd/>
                <a:tailEnd/>
              </a:ln>
            </p:spPr>
            <p:txBody>
              <a:bodyPr/>
              <a:lstStyle/>
              <a:p>
                <a:pPr algn="ctr" rtl="1"/>
                <a:r>
                  <a:rPr lang="fa-IR" altLang="en-US" sz="1600" b="0">
                    <a:latin typeface="Times" pitchFamily="18" charset="0"/>
                    <a:cs typeface="B Nazanin" pitchFamily="2" charset="-78"/>
                  </a:rPr>
                  <a:t>کمیته سازمانی اخلاق در پژوهش‌ پژوهشکده</a:t>
                </a:r>
                <a:endParaRPr lang="fa-IR" altLang="en-US" sz="1600" b="0">
                  <a:cs typeface="B Nazanin" pitchFamily="2" charset="-78"/>
                </a:endParaRPr>
              </a:p>
            </p:txBody>
          </p:sp>
          <p:sp>
            <p:nvSpPr>
              <p:cNvPr id="49165" name="Rectangle 18"/>
              <p:cNvSpPr>
                <a:spLocks noChangeArrowheads="1"/>
              </p:cNvSpPr>
              <p:nvPr/>
            </p:nvSpPr>
            <p:spPr bwMode="auto">
              <a:xfrm>
                <a:off x="1139" y="13218"/>
                <a:ext cx="2268" cy="935"/>
              </a:xfrm>
              <a:prstGeom prst="rect">
                <a:avLst/>
              </a:prstGeom>
              <a:solidFill>
                <a:srgbClr val="FFFFFF"/>
              </a:solidFill>
              <a:ln w="9525">
                <a:solidFill>
                  <a:srgbClr val="000000"/>
                </a:solidFill>
                <a:miter lim="800000"/>
                <a:headEnd/>
                <a:tailEnd/>
              </a:ln>
            </p:spPr>
            <p:txBody>
              <a:bodyPr/>
              <a:lstStyle/>
              <a:p>
                <a:pPr algn="ctr" rtl="1"/>
                <a:r>
                  <a:rPr lang="fa-IR" altLang="en-US" sz="1600" b="0">
                    <a:latin typeface="Times" pitchFamily="18" charset="0"/>
                    <a:cs typeface="B Nazanin" pitchFamily="2" charset="-78"/>
                  </a:rPr>
                  <a:t>کمیته سازمانی اخلاق در پژوهش مرکز تحقیقات</a:t>
                </a:r>
                <a:endParaRPr lang="fa-IR" altLang="en-US" sz="1600" b="0">
                  <a:cs typeface="B Nazanin" pitchFamily="2" charset="-78"/>
                </a:endParaRPr>
              </a:p>
            </p:txBody>
          </p:sp>
          <p:cxnSp>
            <p:nvCxnSpPr>
              <p:cNvPr id="49166" name="AutoShape 16"/>
              <p:cNvCxnSpPr>
                <a:cxnSpLocks noChangeShapeType="1"/>
              </p:cNvCxnSpPr>
              <p:nvPr/>
            </p:nvCxnSpPr>
            <p:spPr bwMode="auto">
              <a:xfrm>
                <a:off x="6117" y="10897"/>
                <a:ext cx="0" cy="538"/>
              </a:xfrm>
              <a:prstGeom prst="straightConnector1">
                <a:avLst/>
              </a:prstGeom>
              <a:noFill/>
              <a:ln w="9525">
                <a:solidFill>
                  <a:srgbClr val="000000"/>
                </a:solidFill>
                <a:round/>
                <a:headEnd/>
                <a:tailEnd/>
              </a:ln>
            </p:spPr>
          </p:cxnSp>
          <p:cxnSp>
            <p:nvCxnSpPr>
              <p:cNvPr id="49167" name="AutoShape 15"/>
              <p:cNvCxnSpPr>
                <a:cxnSpLocks noChangeShapeType="1"/>
              </p:cNvCxnSpPr>
              <p:nvPr/>
            </p:nvCxnSpPr>
            <p:spPr bwMode="auto">
              <a:xfrm>
                <a:off x="9768" y="12790"/>
                <a:ext cx="0" cy="425"/>
              </a:xfrm>
              <a:prstGeom prst="straightConnector1">
                <a:avLst/>
              </a:prstGeom>
              <a:noFill/>
              <a:ln w="9525">
                <a:solidFill>
                  <a:srgbClr val="000000"/>
                </a:solidFill>
                <a:round/>
                <a:headEnd/>
                <a:tailEnd/>
              </a:ln>
            </p:spPr>
          </p:cxnSp>
          <p:cxnSp>
            <p:nvCxnSpPr>
              <p:cNvPr id="49168" name="AutoShape 14"/>
              <p:cNvCxnSpPr>
                <a:cxnSpLocks noChangeShapeType="1"/>
              </p:cNvCxnSpPr>
              <p:nvPr/>
            </p:nvCxnSpPr>
            <p:spPr bwMode="auto">
              <a:xfrm>
                <a:off x="7307" y="12810"/>
                <a:ext cx="0" cy="425"/>
              </a:xfrm>
              <a:prstGeom prst="straightConnector1">
                <a:avLst/>
              </a:prstGeom>
              <a:noFill/>
              <a:ln w="9525">
                <a:solidFill>
                  <a:srgbClr val="000000"/>
                </a:solidFill>
                <a:round/>
                <a:headEnd/>
                <a:tailEnd/>
              </a:ln>
            </p:spPr>
          </p:cxnSp>
          <p:cxnSp>
            <p:nvCxnSpPr>
              <p:cNvPr id="49169" name="AutoShape 13"/>
              <p:cNvCxnSpPr>
                <a:cxnSpLocks noChangeShapeType="1"/>
              </p:cNvCxnSpPr>
              <p:nvPr/>
            </p:nvCxnSpPr>
            <p:spPr bwMode="auto">
              <a:xfrm>
                <a:off x="4823" y="12821"/>
                <a:ext cx="0" cy="425"/>
              </a:xfrm>
              <a:prstGeom prst="straightConnector1">
                <a:avLst/>
              </a:prstGeom>
              <a:noFill/>
              <a:ln w="9525">
                <a:solidFill>
                  <a:srgbClr val="000000"/>
                </a:solidFill>
                <a:round/>
                <a:headEnd/>
                <a:tailEnd/>
              </a:ln>
            </p:spPr>
          </p:cxnSp>
          <p:cxnSp>
            <p:nvCxnSpPr>
              <p:cNvPr id="49170" name="AutoShape 12"/>
              <p:cNvCxnSpPr>
                <a:cxnSpLocks noChangeShapeType="1"/>
              </p:cNvCxnSpPr>
              <p:nvPr/>
            </p:nvCxnSpPr>
            <p:spPr bwMode="auto">
              <a:xfrm>
                <a:off x="2275" y="12788"/>
                <a:ext cx="0" cy="425"/>
              </a:xfrm>
              <a:prstGeom prst="straightConnector1">
                <a:avLst/>
              </a:prstGeom>
              <a:noFill/>
              <a:ln w="9525">
                <a:solidFill>
                  <a:srgbClr val="000000"/>
                </a:solidFill>
                <a:round/>
                <a:headEnd/>
                <a:tailEnd/>
              </a:ln>
            </p:spPr>
          </p:cxnSp>
          <p:cxnSp>
            <p:nvCxnSpPr>
              <p:cNvPr id="49171" name="AutoShape 11"/>
              <p:cNvCxnSpPr>
                <a:cxnSpLocks noChangeShapeType="1"/>
              </p:cNvCxnSpPr>
              <p:nvPr/>
            </p:nvCxnSpPr>
            <p:spPr bwMode="auto">
              <a:xfrm flipH="1">
                <a:off x="1071" y="12780"/>
                <a:ext cx="9231" cy="0"/>
              </a:xfrm>
              <a:prstGeom prst="straightConnector1">
                <a:avLst/>
              </a:prstGeom>
              <a:noFill/>
              <a:ln w="9525">
                <a:solidFill>
                  <a:srgbClr val="000000"/>
                </a:solidFill>
                <a:round/>
                <a:headEnd/>
                <a:tailEnd/>
              </a:ln>
            </p:spPr>
          </p:cxnSp>
          <p:cxnSp>
            <p:nvCxnSpPr>
              <p:cNvPr id="49172" name="AutoShape 10"/>
              <p:cNvCxnSpPr>
                <a:cxnSpLocks noChangeShapeType="1"/>
              </p:cNvCxnSpPr>
              <p:nvPr/>
            </p:nvCxnSpPr>
            <p:spPr bwMode="auto">
              <a:xfrm flipH="1">
                <a:off x="1071" y="11165"/>
                <a:ext cx="9231" cy="0"/>
              </a:xfrm>
              <a:prstGeom prst="straightConnector1">
                <a:avLst/>
              </a:prstGeom>
              <a:noFill/>
              <a:ln w="9525">
                <a:solidFill>
                  <a:srgbClr val="000000"/>
                </a:solidFill>
                <a:round/>
                <a:headEnd/>
                <a:tailEnd/>
              </a:ln>
            </p:spPr>
          </p:cxnSp>
          <p:cxnSp>
            <p:nvCxnSpPr>
              <p:cNvPr id="49173" name="AutoShape 9"/>
              <p:cNvCxnSpPr>
                <a:cxnSpLocks noChangeShapeType="1"/>
              </p:cNvCxnSpPr>
              <p:nvPr/>
            </p:nvCxnSpPr>
            <p:spPr bwMode="auto">
              <a:xfrm>
                <a:off x="6117" y="12381"/>
                <a:ext cx="0" cy="397"/>
              </a:xfrm>
              <a:prstGeom prst="straightConnector1">
                <a:avLst/>
              </a:prstGeom>
              <a:noFill/>
              <a:ln w="9525">
                <a:solidFill>
                  <a:srgbClr val="000000"/>
                </a:solidFill>
                <a:round/>
                <a:headEnd/>
                <a:tailEnd/>
              </a:ln>
            </p:spPr>
          </p:cxnSp>
        </p:grpSp>
        <p:sp>
          <p:nvSpPr>
            <p:cNvPr id="49157" name="Rectangle 7"/>
            <p:cNvSpPr>
              <a:spLocks noChangeArrowheads="1"/>
            </p:cNvSpPr>
            <p:nvPr/>
          </p:nvSpPr>
          <p:spPr bwMode="auto">
            <a:xfrm>
              <a:off x="1053" y="10099"/>
              <a:ext cx="1216" cy="635"/>
            </a:xfrm>
            <a:prstGeom prst="rect">
              <a:avLst/>
            </a:prstGeom>
            <a:solidFill>
              <a:srgbClr val="FFFFFF"/>
            </a:solidFill>
            <a:ln w="9525">
              <a:noFill/>
              <a:miter lim="800000"/>
              <a:headEnd/>
              <a:tailEnd/>
            </a:ln>
          </p:spPr>
          <p:txBody>
            <a:bodyPr/>
            <a:lstStyle/>
            <a:p>
              <a:pPr algn="ctr" rtl="1"/>
              <a:r>
                <a:rPr lang="fa-IR" altLang="en-US" sz="1600" b="0">
                  <a:latin typeface="Times" pitchFamily="18" charset="0"/>
                  <a:cs typeface="B Nazanin" pitchFamily="2" charset="-78"/>
                </a:rPr>
                <a:t>سطح ملی</a:t>
              </a:r>
              <a:endParaRPr lang="fa-IR" altLang="en-US" sz="1600" b="0">
                <a:cs typeface="B Nazanin" pitchFamily="2" charset="-78"/>
              </a:endParaRPr>
            </a:p>
          </p:txBody>
        </p:sp>
        <p:sp>
          <p:nvSpPr>
            <p:cNvPr id="49158" name="Rectangle 6"/>
            <p:cNvSpPr>
              <a:spLocks noChangeArrowheads="1"/>
            </p:cNvSpPr>
            <p:nvPr/>
          </p:nvSpPr>
          <p:spPr bwMode="auto">
            <a:xfrm>
              <a:off x="1021" y="11500"/>
              <a:ext cx="1344" cy="1070"/>
            </a:xfrm>
            <a:prstGeom prst="rect">
              <a:avLst/>
            </a:prstGeom>
            <a:solidFill>
              <a:srgbClr val="FFFFFF"/>
            </a:solidFill>
            <a:ln w="9525">
              <a:noFill/>
              <a:miter lim="800000"/>
              <a:headEnd/>
              <a:tailEnd/>
            </a:ln>
          </p:spPr>
          <p:txBody>
            <a:bodyPr/>
            <a:lstStyle/>
            <a:p>
              <a:pPr algn="ctr" rtl="1"/>
              <a:r>
                <a:rPr lang="fa-IR" altLang="en-US" sz="1600" b="0">
                  <a:latin typeface="Times" pitchFamily="18" charset="0"/>
                  <a:cs typeface="B Nazanin" pitchFamily="2" charset="-78"/>
                </a:rPr>
                <a:t>سطح دانشگاهی</a:t>
              </a:r>
              <a:endParaRPr lang="fa-IR" altLang="en-US" sz="1600" b="0">
                <a:cs typeface="B Nazanin" pitchFamily="2" charset="-78"/>
              </a:endParaRPr>
            </a:p>
          </p:txBody>
        </p:sp>
        <p:sp>
          <p:nvSpPr>
            <p:cNvPr id="49159" name="Rectangle 5"/>
            <p:cNvSpPr>
              <a:spLocks noChangeArrowheads="1"/>
            </p:cNvSpPr>
            <p:nvPr/>
          </p:nvSpPr>
          <p:spPr bwMode="auto">
            <a:xfrm>
              <a:off x="980" y="13060"/>
              <a:ext cx="991" cy="1354"/>
            </a:xfrm>
            <a:prstGeom prst="rect">
              <a:avLst/>
            </a:prstGeom>
            <a:solidFill>
              <a:srgbClr val="FFFFFF"/>
            </a:solidFill>
            <a:ln w="9525">
              <a:noFill/>
              <a:miter lim="800000"/>
              <a:headEnd/>
              <a:tailEnd/>
            </a:ln>
          </p:spPr>
          <p:txBody>
            <a:bodyPr/>
            <a:lstStyle/>
            <a:p>
              <a:pPr algn="ctr" rtl="1"/>
              <a:r>
                <a:rPr lang="fa-IR" altLang="en-US" sz="1600" b="0">
                  <a:latin typeface="Times" pitchFamily="18" charset="0"/>
                  <a:cs typeface="B Nazanin" pitchFamily="2" charset="-78"/>
                </a:rPr>
                <a:t>سطح سازمانی</a:t>
              </a:r>
              <a:endParaRPr lang="fa-IR" altLang="en-US" sz="1600" b="0">
                <a:cs typeface="B Nazanin" pitchFamily="2" charset="-78"/>
              </a:endParaRPr>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r"/>
            <a:r>
              <a:rPr lang="fa-IR" altLang="en-US" sz="2200" smtClean="0"/>
              <a:t>صلاحیت کمیته سازمانی</a:t>
            </a:r>
            <a:endParaRPr lang="en-US" altLang="en-US" sz="2200" smtClean="0"/>
          </a:p>
        </p:txBody>
      </p:sp>
      <p:sp>
        <p:nvSpPr>
          <p:cNvPr id="50179" name="Content Placeholder 2"/>
          <p:cNvSpPr>
            <a:spLocks noGrp="1"/>
          </p:cNvSpPr>
          <p:nvPr>
            <p:ph idx="1"/>
          </p:nvPr>
        </p:nvSpPr>
        <p:spPr/>
        <p:txBody>
          <a:bodyPr/>
          <a:lstStyle/>
          <a:p>
            <a:endParaRPr lang="fa-IR" altLang="en-US" smtClean="0"/>
          </a:p>
          <a:p>
            <a:pPr>
              <a:lnSpc>
                <a:spcPct val="150000"/>
              </a:lnSpc>
            </a:pPr>
            <a:r>
              <a:rPr lang="fa-IR" altLang="en-US" smtClean="0"/>
              <a:t>به جز طرح‌های مرتبط با موضوع شبیه‌سازی، سلول‌درمانی، سلول‌های بنیادی و مطالعات بین‌المللی، سایر طرح‌نامه‌های مربوط به پژوهش‌های علوم پزشکی موضوع این دستورالعمل، در کمیته‌های سازمانی بررسی و تصویب می‌شود. </a:t>
            </a:r>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r"/>
            <a:r>
              <a:rPr lang="fa-IR" altLang="en-US" sz="2200" smtClean="0"/>
              <a:t>اعضاء کمیته</a:t>
            </a:r>
            <a:endParaRPr lang="en-US" altLang="en-US" sz="2200" smtClean="0"/>
          </a:p>
        </p:txBody>
      </p:sp>
      <p:sp>
        <p:nvSpPr>
          <p:cNvPr id="51203" name="Content Placeholder 2"/>
          <p:cNvSpPr>
            <a:spLocks noGrp="1"/>
          </p:cNvSpPr>
          <p:nvPr>
            <p:ph idx="1"/>
          </p:nvPr>
        </p:nvSpPr>
        <p:spPr>
          <a:xfrm>
            <a:off x="457200" y="1719263"/>
            <a:ext cx="8229600" cy="4605337"/>
          </a:xfrm>
        </p:spPr>
        <p:txBody>
          <a:bodyPr>
            <a:normAutofit fontScale="85000" lnSpcReduction="10000"/>
          </a:bodyPr>
          <a:lstStyle/>
          <a:p>
            <a:r>
              <a:rPr lang="fa-IR" altLang="en-US" sz="2400" smtClean="0"/>
              <a:t>رئیس سازمان یا مؤسسه یا معاونت پژوهشی سازمان </a:t>
            </a:r>
            <a:endParaRPr lang="en-US" altLang="en-US" sz="2400" smtClean="0"/>
          </a:p>
          <a:p>
            <a:r>
              <a:rPr lang="fa-IR" altLang="en-US" sz="2400" smtClean="0"/>
              <a:t>یک نفر روحانی آشنا به اخلاق زیست پزشکی </a:t>
            </a:r>
            <a:endParaRPr lang="en-US" altLang="en-US" sz="2400" smtClean="0"/>
          </a:p>
          <a:p>
            <a:r>
              <a:rPr lang="fa-IR" altLang="en-US" sz="2400" smtClean="0"/>
              <a:t>یک نفر حقوقدان </a:t>
            </a:r>
            <a:endParaRPr lang="en-US" altLang="en-US" sz="2400" smtClean="0"/>
          </a:p>
          <a:p>
            <a:r>
              <a:rPr lang="fa-IR" altLang="en-US" sz="2400" smtClean="0"/>
              <a:t>یک نفر متخصص اخلاق زیست پزشکی (دارای مدرک کارشناس ارشد یا دکترای اخلاق زیست پزشکی و در صورت عدم امکان، یک نفر محقق در حوزه‌ی اخلاق زیست پزشکی) </a:t>
            </a:r>
            <a:endParaRPr lang="en-US" altLang="en-US" sz="2400" smtClean="0"/>
          </a:p>
          <a:p>
            <a:r>
              <a:rPr lang="fa-IR" altLang="en-US" sz="2400" smtClean="0"/>
              <a:t>یک نفر متخصص آمار زیستی یا اپیدمیولوژی </a:t>
            </a:r>
            <a:endParaRPr lang="en-US" altLang="en-US" sz="2400" smtClean="0"/>
          </a:p>
          <a:p>
            <a:r>
              <a:rPr lang="fa-IR" altLang="en-US" sz="2400" smtClean="0"/>
              <a:t>سه نفر پژوهشگر (حداقل دارای مدرک استادیار در حیطه‌های مختلف علوم پزشکی شامل علوم بالینی، پیراپزشکی، علوم پایه و دارویی و ...) </a:t>
            </a:r>
            <a:endParaRPr lang="en-US" altLang="en-US" sz="2400" smtClean="0"/>
          </a:p>
          <a:p>
            <a:r>
              <a:rPr lang="fa-IR" altLang="en-US" sz="2400" smtClean="0"/>
              <a:t>یک نفر عضو غیر متخصص به‌عنوان نماینده‌ی جامعه </a:t>
            </a:r>
            <a:endParaRPr lang="en-US" altLang="en-US" sz="2400" smtClean="0"/>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TC template">
  <a:themeElements>
    <a:clrScheme name="KURC English 9">
      <a:dk1>
        <a:srgbClr val="000000"/>
      </a:dk1>
      <a:lt1>
        <a:srgbClr val="FFFFFF"/>
      </a:lt1>
      <a:dk2>
        <a:srgbClr val="0033CC"/>
      </a:dk2>
      <a:lt2>
        <a:srgbClr val="00CCFF"/>
      </a:lt2>
      <a:accent1>
        <a:srgbClr val="B2B2B2"/>
      </a:accent1>
      <a:accent2>
        <a:srgbClr val="0033CC"/>
      </a:accent2>
      <a:accent3>
        <a:srgbClr val="FFFFFF"/>
      </a:accent3>
      <a:accent4>
        <a:srgbClr val="000000"/>
      </a:accent4>
      <a:accent5>
        <a:srgbClr val="D5D5D5"/>
      </a:accent5>
      <a:accent6>
        <a:srgbClr val="002DB9"/>
      </a:accent6>
      <a:hlink>
        <a:srgbClr val="CC9900"/>
      </a:hlink>
      <a:folHlink>
        <a:srgbClr val="996633"/>
      </a:folHlink>
    </a:clrScheme>
    <a:fontScheme name="KURC English">
      <a:majorFont>
        <a:latin typeface="Book Antiqua"/>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Book Antiqua"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Book Antiqua" pitchFamily="18" charset="0"/>
            <a:cs typeface="Arial" charset="0"/>
          </a:defRPr>
        </a:defPPr>
      </a:lstStyle>
    </a:lnDef>
  </a:objectDefaults>
  <a:extraClrSchemeLst>
    <a:extraClrScheme>
      <a:clrScheme name="KURC English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KURC English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KURC English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KURC English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KURC English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KURC English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KURC English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KURC English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KURC English 9">
        <a:dk1>
          <a:srgbClr val="000000"/>
        </a:dk1>
        <a:lt1>
          <a:srgbClr val="FFFFFF"/>
        </a:lt1>
        <a:dk2>
          <a:srgbClr val="0033CC"/>
        </a:dk2>
        <a:lt2>
          <a:srgbClr val="00CCFF"/>
        </a:lt2>
        <a:accent1>
          <a:srgbClr val="B2B2B2"/>
        </a:accent1>
        <a:accent2>
          <a:srgbClr val="0033CC"/>
        </a:accent2>
        <a:accent3>
          <a:srgbClr val="FFFFFF"/>
        </a:accent3>
        <a:accent4>
          <a:srgbClr val="000000"/>
        </a:accent4>
        <a:accent5>
          <a:srgbClr val="D5D5D5"/>
        </a:accent5>
        <a:accent6>
          <a:srgbClr val="002DB9"/>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1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TC template">
  <a:themeElements>
    <a:clrScheme name="KURC English 9">
      <a:dk1>
        <a:srgbClr val="000000"/>
      </a:dk1>
      <a:lt1>
        <a:srgbClr val="FFFFFF"/>
      </a:lt1>
      <a:dk2>
        <a:srgbClr val="0033CC"/>
      </a:dk2>
      <a:lt2>
        <a:srgbClr val="00CCFF"/>
      </a:lt2>
      <a:accent1>
        <a:srgbClr val="B2B2B2"/>
      </a:accent1>
      <a:accent2>
        <a:srgbClr val="0033CC"/>
      </a:accent2>
      <a:accent3>
        <a:srgbClr val="FFFFFF"/>
      </a:accent3>
      <a:accent4>
        <a:srgbClr val="000000"/>
      </a:accent4>
      <a:accent5>
        <a:srgbClr val="D5D5D5"/>
      </a:accent5>
      <a:accent6>
        <a:srgbClr val="002DB9"/>
      </a:accent6>
      <a:hlink>
        <a:srgbClr val="CC9900"/>
      </a:hlink>
      <a:folHlink>
        <a:srgbClr val="996633"/>
      </a:folHlink>
    </a:clrScheme>
    <a:fontScheme name="KURC English">
      <a:majorFont>
        <a:latin typeface="Book Antiqua"/>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Book Antiqua"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Book Antiqua" pitchFamily="18" charset="0"/>
            <a:cs typeface="Arial" charset="0"/>
          </a:defRPr>
        </a:defPPr>
      </a:lstStyle>
    </a:lnDef>
  </a:objectDefaults>
  <a:extraClrSchemeLst>
    <a:extraClrScheme>
      <a:clrScheme name="KURC English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KURC English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KURC English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KURC English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KURC English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KURC English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KURC English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KURC English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KURC English 9">
        <a:dk1>
          <a:srgbClr val="000000"/>
        </a:dk1>
        <a:lt1>
          <a:srgbClr val="FFFFFF"/>
        </a:lt1>
        <a:dk2>
          <a:srgbClr val="0033CC"/>
        </a:dk2>
        <a:lt2>
          <a:srgbClr val="00CCFF"/>
        </a:lt2>
        <a:accent1>
          <a:srgbClr val="B2B2B2"/>
        </a:accent1>
        <a:accent2>
          <a:srgbClr val="0033CC"/>
        </a:accent2>
        <a:accent3>
          <a:srgbClr val="FFFFFF"/>
        </a:accent3>
        <a:accent4>
          <a:srgbClr val="000000"/>
        </a:accent4>
        <a:accent5>
          <a:srgbClr val="D5D5D5"/>
        </a:accent5>
        <a:accent6>
          <a:srgbClr val="002DB9"/>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2233</TotalTime>
  <Words>6050</Words>
  <Application>Microsoft Office PowerPoint</Application>
  <PresentationFormat>On-screen Show (4:3)</PresentationFormat>
  <Paragraphs>938</Paragraphs>
  <Slides>110</Slides>
  <Notes>22</Notes>
  <HiddenSlides>22</HiddenSlides>
  <MMClips>0</MMClips>
  <ScaleCrop>false</ScaleCrop>
  <HeadingPairs>
    <vt:vector size="4" baseType="variant">
      <vt:variant>
        <vt:lpstr>Theme</vt:lpstr>
      </vt:variant>
      <vt:variant>
        <vt:i4>7</vt:i4>
      </vt:variant>
      <vt:variant>
        <vt:lpstr>Slide Titles</vt:lpstr>
      </vt:variant>
      <vt:variant>
        <vt:i4>110</vt:i4>
      </vt:variant>
    </vt:vector>
  </HeadingPairs>
  <TitlesOfParts>
    <vt:vector size="117" baseType="lpstr">
      <vt:lpstr>CTC template</vt:lpstr>
      <vt:lpstr>Theme2</vt:lpstr>
      <vt:lpstr>Origin</vt:lpstr>
      <vt:lpstr>1_Theme2</vt:lpstr>
      <vt:lpstr>1_Origin</vt:lpstr>
      <vt:lpstr>Office Theme</vt:lpstr>
      <vt:lpstr>2_CTC template</vt:lpstr>
      <vt:lpstr>اخلاق در کارآزمایی بالینی</vt:lpstr>
      <vt:lpstr>Research Ethics Guidelines </vt:lpstr>
      <vt:lpstr>بیانیه هلسینکی</vt:lpstr>
      <vt:lpstr>اصول اخلاق در مطالعات زيست-پزشکی</vt:lpstr>
      <vt:lpstr>سود رساني/ عدم اضرار</vt:lpstr>
      <vt:lpstr>عدالت</vt:lpstr>
      <vt:lpstr>احترام به استقلال فردي</vt:lpstr>
      <vt:lpstr>احترام به استقلال فردي</vt:lpstr>
      <vt:lpstr>رضايت آگاهانه</vt:lpstr>
      <vt:lpstr>رضايت آگاهانه</vt:lpstr>
      <vt:lpstr>احترام به استقلال فردي</vt:lpstr>
      <vt:lpstr>ASSENT </vt:lpstr>
      <vt:lpstr>Parents or Guardian permission </vt:lpstr>
      <vt:lpstr>احترام به استقلال فردي</vt:lpstr>
      <vt:lpstr>The investigator must protect the subjects’ privacy and confidentiality. Researchers must have mechanisms in place to prevent the disclosure of, or unauthorized access to, data that can be linked to a subject’s individual identity. محققین باید به حریم بیمار پایند باشد و متعهد به حفظ اسرار شرکت کنندگان می باشند. در تحقیقات باید مکانیسمی برای پیشگیری از افشای اطلاعات بیمار و عدم دسترسی سایرین به آنها فراهم کنند.</vt:lpstr>
      <vt:lpstr>Introduction: Drug Development </vt:lpstr>
      <vt:lpstr>Introduction: Drug Development </vt:lpstr>
      <vt:lpstr>Introduction: Drug Development </vt:lpstr>
      <vt:lpstr>Introduction: Drug Development </vt:lpstr>
      <vt:lpstr>Introduction: Drug Development </vt:lpstr>
      <vt:lpstr>Slide 21</vt:lpstr>
      <vt:lpstr>Phase 0 Trials  </vt:lpstr>
      <vt:lpstr>Human Pharmacology/Phase I Clinical Trials </vt:lpstr>
      <vt:lpstr>Slide 24</vt:lpstr>
      <vt:lpstr>Therapeutic Exploratory/Phase II Clinical Trials </vt:lpstr>
      <vt:lpstr>Therapeutic Confirmatory/Phase III Clinical Trials </vt:lpstr>
      <vt:lpstr>Therapeutic Use/Phase IV Clinical Trials </vt:lpstr>
      <vt:lpstr>Slide 28</vt:lpstr>
      <vt:lpstr>Slide 29</vt:lpstr>
      <vt:lpstr>کارآزمایی بالینی</vt:lpstr>
      <vt:lpstr>Clinical trial</vt:lpstr>
      <vt:lpstr>نکته مهم در مطالعات تحلیلی</vt:lpstr>
      <vt:lpstr>Randomization تصادفی سازی</vt:lpstr>
      <vt:lpstr>Randomization تصادفی سازی</vt:lpstr>
      <vt:lpstr>Difference between two concepts دومقوله متفاوت</vt:lpstr>
      <vt:lpstr>Pseudorandomization       Quasirandomization</vt:lpstr>
      <vt:lpstr>Criteria for randomization</vt:lpstr>
      <vt:lpstr>Complete randomization (Simple randomization)</vt:lpstr>
      <vt:lpstr>Blinding: Definition</vt:lpstr>
      <vt:lpstr>Clinical Trials of Today – Only One Standard </vt:lpstr>
      <vt:lpstr>Slide 41</vt:lpstr>
      <vt:lpstr>Slide 42</vt:lpstr>
      <vt:lpstr>GOOD CLINICAL PRACTICE (GCP)</vt:lpstr>
      <vt:lpstr>Slide 44</vt:lpstr>
      <vt:lpstr>موارد مهم اخلاقی در اجرای کارآزمایی بالینی</vt:lpstr>
      <vt:lpstr>موارد مهم اخلاقی در اجرای کارآزمایی بالینی</vt:lpstr>
      <vt:lpstr>Clinical equipoise</vt:lpstr>
      <vt:lpstr>موارد مهم اخلاقی در اجرای کارآزمایی بالینی</vt:lpstr>
      <vt:lpstr>موارد مهم اخلاقی در اجرای کارآزمایی بالینی</vt:lpstr>
      <vt:lpstr> Informed consent forn(ICF) فرم رضایت آگاهانه</vt:lpstr>
      <vt:lpstr>اجزاء برگه اطلاعات</vt:lpstr>
      <vt:lpstr>اجزاء برگه اطلاعات</vt:lpstr>
      <vt:lpstr>اجزاء برگه اطلاعات</vt:lpstr>
      <vt:lpstr>اجزاء برگه اطلاعات</vt:lpstr>
      <vt:lpstr>اجزاء برگه اطلاعات</vt:lpstr>
      <vt:lpstr>اجزاء برگه اطلاعات</vt:lpstr>
      <vt:lpstr>اجزاء برگه اطلاعات</vt:lpstr>
      <vt:lpstr>موارد مهم اخلاقی در اجرای کارآزمایی بالینی</vt:lpstr>
      <vt:lpstr>موارد مهم اخلاقی در اجرای کارآزمایی بالینی</vt:lpstr>
      <vt:lpstr>Essential Documents/ Trial Master File  مستندات اصلی برای کارآزمایی بالینی</vt:lpstr>
      <vt:lpstr>Trial Master File</vt:lpstr>
      <vt:lpstr>Trial Master File</vt:lpstr>
      <vt:lpstr>Trial Master File</vt:lpstr>
      <vt:lpstr>موارديكه استفاده از دارونما مجاز مي‌باشد </vt:lpstr>
      <vt:lpstr>موارد مهم اخلاقی در اجرای کارآزمایی بالینی</vt:lpstr>
      <vt:lpstr>موارد مهم اخلاقی در اجرای کارآزمایی بالینی</vt:lpstr>
      <vt:lpstr>تعارض منافع (Conflict of interest)</vt:lpstr>
      <vt:lpstr>اثرات احتمالی تعارض منافع </vt:lpstr>
      <vt:lpstr>موارد مهم اخلاقی در اجرای کارآزمایی بالینی</vt:lpstr>
      <vt:lpstr>موارد مهم اخلاقی در اجرای کارآزمایی بالینی</vt:lpstr>
      <vt:lpstr>clinical trials registry ثبت مطالعه کارآزمایی بالینی</vt:lpstr>
      <vt:lpstr>clinical trials registry ثبت مطالعه کارآزمایی بالینی</vt:lpstr>
      <vt:lpstr>clinical trials registry ثبت مطالعه کارآزمایی بالینی</vt:lpstr>
      <vt:lpstr>Slide 74</vt:lpstr>
      <vt:lpstr>Definitions</vt:lpstr>
      <vt:lpstr>Definitions</vt:lpstr>
      <vt:lpstr>Definitions</vt:lpstr>
      <vt:lpstr>Definitions</vt:lpstr>
      <vt:lpstr>Classifying Adverse Events</vt:lpstr>
      <vt:lpstr>Safety monitoring: Protocol specification </vt:lpstr>
      <vt:lpstr>Documentation </vt:lpstr>
      <vt:lpstr>Slide 82</vt:lpstr>
      <vt:lpstr>Slide 83</vt:lpstr>
      <vt:lpstr>Slide 84</vt:lpstr>
      <vt:lpstr>PI Commitments</vt:lpstr>
      <vt:lpstr>Sponsor responsibility</vt:lpstr>
      <vt:lpstr>Sponsor responsibilities</vt:lpstr>
      <vt:lpstr>Sponsor responsibilities</vt:lpstr>
      <vt:lpstr>Safety monitoring : sponsor</vt:lpstr>
      <vt:lpstr>Purpose of trial monitoring </vt:lpstr>
      <vt:lpstr>MONITORING  VISITS</vt:lpstr>
      <vt:lpstr>Slide 92</vt:lpstr>
      <vt:lpstr>DSMB</vt:lpstr>
      <vt:lpstr>کميته هاي اخلاق در پژوهش  در ایران</vt:lpstr>
      <vt:lpstr>سابقه توجه به اخلاق در پژوهش در کشور</vt:lpstr>
      <vt:lpstr>هدف از تشکیل کمیته های اخلاق</vt:lpstr>
      <vt:lpstr>سطوح کمیته‌های اخلاق در پژوهش‌های زیست‌ پزشکی در ایران </vt:lpstr>
      <vt:lpstr>صلاحیت کمیته سازمانی</vt:lpstr>
      <vt:lpstr>اعضاء کمیته</vt:lpstr>
      <vt:lpstr>تعارض منافع </vt:lpstr>
      <vt:lpstr>رازداري </vt:lpstr>
      <vt:lpstr> اختيارات کميته هاي اخلاق در شروع پژوهش</vt:lpstr>
      <vt:lpstr>مستندات کارآزمایی بالینی که باید در اختیار کمیته اخلاق قرار گیرد</vt:lpstr>
      <vt:lpstr>پايش مداوم</vt:lpstr>
      <vt:lpstr>مواردي که مجري موظف به اظهار به کميته اخلاق است</vt:lpstr>
      <vt:lpstr>اختيارات کميته هاي اخلاق در اجرای پژوهش</vt:lpstr>
      <vt:lpstr>وظیفه پژوهشگران یا سایر کارکنان خدمات سلامت</vt:lpstr>
      <vt:lpstr>Slide 108</vt:lpstr>
      <vt:lpstr>Take home…</vt:lpstr>
      <vt:lpstr>با تشکر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dc:creator>
  <cp:lastModifiedBy>Scientific Editor.Sadeghian</cp:lastModifiedBy>
  <cp:revision>48</cp:revision>
  <dcterms:created xsi:type="dcterms:W3CDTF">2018-07-10T12:02:50Z</dcterms:created>
  <dcterms:modified xsi:type="dcterms:W3CDTF">2018-09-27T04:14:29Z</dcterms:modified>
</cp:coreProperties>
</file>